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 id="2147483806" r:id="rId2"/>
  </p:sldMasterIdLst>
  <p:notesMasterIdLst>
    <p:notesMasterId r:id="rId41"/>
  </p:notesMasterIdLst>
  <p:handoutMasterIdLst>
    <p:handoutMasterId r:id="rId42"/>
  </p:handoutMasterIdLst>
  <p:sldIdLst>
    <p:sldId id="305" r:id="rId3"/>
    <p:sldId id="310" r:id="rId4"/>
    <p:sldId id="266" r:id="rId5"/>
    <p:sldId id="307" r:id="rId6"/>
    <p:sldId id="258" r:id="rId7"/>
    <p:sldId id="344" r:id="rId8"/>
    <p:sldId id="360" r:id="rId9"/>
    <p:sldId id="309" r:id="rId10"/>
    <p:sldId id="268" r:id="rId11"/>
    <p:sldId id="301" r:id="rId12"/>
    <p:sldId id="262" r:id="rId13"/>
    <p:sldId id="274" r:id="rId14"/>
    <p:sldId id="272" r:id="rId15"/>
    <p:sldId id="361" r:id="rId16"/>
    <p:sldId id="347" r:id="rId17"/>
    <p:sldId id="336" r:id="rId18"/>
    <p:sldId id="270" r:id="rId19"/>
    <p:sldId id="359" r:id="rId20"/>
    <p:sldId id="349" r:id="rId21"/>
    <p:sldId id="355" r:id="rId22"/>
    <p:sldId id="263" r:id="rId23"/>
    <p:sldId id="328" r:id="rId24"/>
    <p:sldId id="280" r:id="rId25"/>
    <p:sldId id="278" r:id="rId26"/>
    <p:sldId id="352" r:id="rId27"/>
    <p:sldId id="353" r:id="rId28"/>
    <p:sldId id="354" r:id="rId29"/>
    <p:sldId id="351" r:id="rId30"/>
    <p:sldId id="327" r:id="rId31"/>
    <p:sldId id="369" r:id="rId32"/>
    <p:sldId id="276" r:id="rId33"/>
    <p:sldId id="368" r:id="rId34"/>
    <p:sldId id="362" r:id="rId35"/>
    <p:sldId id="363" r:id="rId36"/>
    <p:sldId id="364" r:id="rId37"/>
    <p:sldId id="365" r:id="rId38"/>
    <p:sldId id="366" r:id="rId39"/>
    <p:sldId id="367" r:id="rId40"/>
  </p:sldIdLst>
  <p:sldSz cx="12192000" cy="6858000"/>
  <p:notesSz cx="7010400" cy="92964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1953" autoAdjust="0"/>
  </p:normalViewPr>
  <p:slideViewPr>
    <p:cSldViewPr>
      <p:cViewPr varScale="1">
        <p:scale>
          <a:sx n="80" d="100"/>
          <a:sy n="80" d="100"/>
        </p:scale>
        <p:origin x="682"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570142-3A77-4B95-8CDD-7CC3DDF76802}" type="doc">
      <dgm:prSet loTypeId="urn:microsoft.com/office/officeart/2005/8/layout/process1" loCatId="process" qsTypeId="urn:microsoft.com/office/officeart/2005/8/quickstyle/simple3" qsCatId="simple" csTypeId="urn:microsoft.com/office/officeart/2005/8/colors/colorful1" csCatId="colorful" phldr="1"/>
      <dgm:spPr/>
    </dgm:pt>
    <dgm:pt modelId="{E391E311-125B-4373-9FD6-293D1BFEB060}">
      <dgm:prSet phldrT="[Text]" custT="1"/>
      <dgm:spPr/>
      <dgm:t>
        <a:bodyPr/>
        <a:lstStyle/>
        <a:p>
          <a:r>
            <a:rPr lang="en-CA" sz="3200" dirty="0"/>
            <a:t>Assistant Professor</a:t>
          </a:r>
        </a:p>
      </dgm:t>
    </dgm:pt>
    <dgm:pt modelId="{16207FD7-B5D7-49C4-9B72-54BB986FA8B8}" type="parTrans" cxnId="{45FA0D34-1847-4027-87A4-D00F6B4CD93E}">
      <dgm:prSet/>
      <dgm:spPr/>
      <dgm:t>
        <a:bodyPr/>
        <a:lstStyle/>
        <a:p>
          <a:endParaRPr lang="en-CA" sz="3600"/>
        </a:p>
      </dgm:t>
    </dgm:pt>
    <dgm:pt modelId="{4CD30120-6406-4BE1-ADC6-3F3742468B1A}" type="sibTrans" cxnId="{45FA0D34-1847-4027-87A4-D00F6B4CD93E}">
      <dgm:prSet custT="1"/>
      <dgm:spPr/>
      <dgm:t>
        <a:bodyPr/>
        <a:lstStyle/>
        <a:p>
          <a:endParaRPr lang="en-CA" sz="3600">
            <a:solidFill>
              <a:schemeClr val="tx1"/>
            </a:solidFill>
          </a:endParaRPr>
        </a:p>
      </dgm:t>
    </dgm:pt>
    <dgm:pt modelId="{CD4301B2-A435-47F9-BAF9-F0D67E701DB7}">
      <dgm:prSet phldrT="[Text]" custT="1"/>
      <dgm:spPr/>
      <dgm:t>
        <a:bodyPr/>
        <a:lstStyle/>
        <a:p>
          <a:r>
            <a:rPr lang="en-CA" sz="3200" dirty="0"/>
            <a:t>Tenure and Promotion to</a:t>
          </a:r>
          <a:br>
            <a:rPr lang="en-CA" sz="3200" dirty="0"/>
          </a:br>
          <a:r>
            <a:rPr lang="en-CA" sz="3200" dirty="0"/>
            <a:t>Associate Professor</a:t>
          </a:r>
        </a:p>
      </dgm:t>
    </dgm:pt>
    <dgm:pt modelId="{E5C18EF2-0DC0-4A16-B211-8EB47EF0E897}" type="parTrans" cxnId="{46A20405-EFA9-46CD-A055-F6BD8C673F37}">
      <dgm:prSet/>
      <dgm:spPr/>
      <dgm:t>
        <a:bodyPr/>
        <a:lstStyle/>
        <a:p>
          <a:endParaRPr lang="en-CA" sz="3600"/>
        </a:p>
      </dgm:t>
    </dgm:pt>
    <dgm:pt modelId="{D77D2302-EBD7-43C3-A0BA-9C89E3F45D7F}" type="sibTrans" cxnId="{46A20405-EFA9-46CD-A055-F6BD8C673F37}">
      <dgm:prSet custT="1"/>
      <dgm:spPr/>
      <dgm:t>
        <a:bodyPr/>
        <a:lstStyle/>
        <a:p>
          <a:endParaRPr lang="en-CA" sz="3600"/>
        </a:p>
      </dgm:t>
    </dgm:pt>
    <dgm:pt modelId="{5371E1FA-7FCC-4942-8EE5-21CB5A61D3B4}">
      <dgm:prSet custT="1"/>
      <dgm:spPr/>
      <dgm:t>
        <a:bodyPr/>
        <a:lstStyle/>
        <a:p>
          <a:r>
            <a:rPr lang="en-US" sz="3200" dirty="0"/>
            <a:t>Promotion to</a:t>
          </a:r>
          <a:br>
            <a:rPr lang="en-US" sz="3200" dirty="0"/>
          </a:br>
          <a:r>
            <a:rPr lang="en-US" sz="3200" dirty="0"/>
            <a:t>Professor</a:t>
          </a:r>
        </a:p>
      </dgm:t>
    </dgm:pt>
    <dgm:pt modelId="{93DA69D1-7118-254E-B4D4-BA13179F6BD9}" type="parTrans" cxnId="{7F128EEF-D177-B043-B120-B007B9212E9B}">
      <dgm:prSet/>
      <dgm:spPr/>
      <dgm:t>
        <a:bodyPr/>
        <a:lstStyle/>
        <a:p>
          <a:endParaRPr lang="en-US" sz="3600"/>
        </a:p>
      </dgm:t>
    </dgm:pt>
    <dgm:pt modelId="{81D9E02B-98CB-134E-B8E9-289B3C06B107}" type="sibTrans" cxnId="{7F128EEF-D177-B043-B120-B007B9212E9B}">
      <dgm:prSet/>
      <dgm:spPr/>
      <dgm:t>
        <a:bodyPr/>
        <a:lstStyle/>
        <a:p>
          <a:endParaRPr lang="en-US" sz="3600"/>
        </a:p>
      </dgm:t>
    </dgm:pt>
    <dgm:pt modelId="{9648BB29-C21F-4980-81A3-3E6A5F966D8A}">
      <dgm:prSet phldrT="[Text]" custT="1"/>
      <dgm:spPr/>
      <dgm:t>
        <a:bodyPr/>
        <a:lstStyle/>
        <a:p>
          <a:r>
            <a:rPr lang="en-CA" sz="3200" dirty="0"/>
            <a:t>Third Year Review</a:t>
          </a:r>
        </a:p>
      </dgm:t>
    </dgm:pt>
    <dgm:pt modelId="{EDE3BA28-8463-4E7D-A43B-420B63813CB3}" type="parTrans" cxnId="{01C46E9E-5AAB-48B3-8449-6DAADA7A1F46}">
      <dgm:prSet/>
      <dgm:spPr/>
      <dgm:t>
        <a:bodyPr/>
        <a:lstStyle/>
        <a:p>
          <a:endParaRPr lang="en-US" sz="1600"/>
        </a:p>
      </dgm:t>
    </dgm:pt>
    <dgm:pt modelId="{A4445522-94B2-43FB-B3C7-C654C267D0B4}" type="sibTrans" cxnId="{01C46E9E-5AAB-48B3-8449-6DAADA7A1F46}">
      <dgm:prSet custT="1"/>
      <dgm:spPr/>
      <dgm:t>
        <a:bodyPr/>
        <a:lstStyle/>
        <a:p>
          <a:endParaRPr lang="en-US" sz="2000"/>
        </a:p>
      </dgm:t>
    </dgm:pt>
    <dgm:pt modelId="{2CB8C7B8-41A8-490C-BBCC-F8CD5B35B60B}" type="pres">
      <dgm:prSet presAssocID="{41570142-3A77-4B95-8CDD-7CC3DDF76802}" presName="Name0" presStyleCnt="0">
        <dgm:presLayoutVars>
          <dgm:dir/>
          <dgm:resizeHandles val="exact"/>
        </dgm:presLayoutVars>
      </dgm:prSet>
      <dgm:spPr/>
    </dgm:pt>
    <dgm:pt modelId="{229E56C3-1251-4F50-92AE-DABEEFCF3E57}" type="pres">
      <dgm:prSet presAssocID="{E391E311-125B-4373-9FD6-293D1BFEB060}" presName="node" presStyleLbl="node1" presStyleIdx="0" presStyleCnt="4">
        <dgm:presLayoutVars>
          <dgm:bulletEnabled val="1"/>
        </dgm:presLayoutVars>
      </dgm:prSet>
      <dgm:spPr/>
    </dgm:pt>
    <dgm:pt modelId="{E98E7317-38EA-4362-9C8F-A67DEE7538C6}" type="pres">
      <dgm:prSet presAssocID="{4CD30120-6406-4BE1-ADC6-3F3742468B1A}" presName="sibTrans" presStyleLbl="sibTrans2D1" presStyleIdx="0" presStyleCnt="3"/>
      <dgm:spPr/>
    </dgm:pt>
    <dgm:pt modelId="{823305CE-BBAB-45B9-A4C7-ED2100E4044B}" type="pres">
      <dgm:prSet presAssocID="{4CD30120-6406-4BE1-ADC6-3F3742468B1A}" presName="connectorText" presStyleLbl="sibTrans2D1" presStyleIdx="0" presStyleCnt="3"/>
      <dgm:spPr/>
    </dgm:pt>
    <dgm:pt modelId="{006795F5-9A09-4055-8515-9B3CDF214CBC}" type="pres">
      <dgm:prSet presAssocID="{9648BB29-C21F-4980-81A3-3E6A5F966D8A}" presName="node" presStyleLbl="node1" presStyleIdx="1" presStyleCnt="4">
        <dgm:presLayoutVars>
          <dgm:bulletEnabled val="1"/>
        </dgm:presLayoutVars>
      </dgm:prSet>
      <dgm:spPr/>
    </dgm:pt>
    <dgm:pt modelId="{A71BB472-7EA8-47AE-9427-6CB52D37430A}" type="pres">
      <dgm:prSet presAssocID="{A4445522-94B2-43FB-B3C7-C654C267D0B4}" presName="sibTrans" presStyleLbl="sibTrans2D1" presStyleIdx="1" presStyleCnt="3"/>
      <dgm:spPr/>
    </dgm:pt>
    <dgm:pt modelId="{0817D911-98C7-42EB-AD4B-5FE4715BF66C}" type="pres">
      <dgm:prSet presAssocID="{A4445522-94B2-43FB-B3C7-C654C267D0B4}" presName="connectorText" presStyleLbl="sibTrans2D1" presStyleIdx="1" presStyleCnt="3"/>
      <dgm:spPr/>
    </dgm:pt>
    <dgm:pt modelId="{D150C2D3-2F1C-4664-99BC-B229AC7038F6}" type="pres">
      <dgm:prSet presAssocID="{CD4301B2-A435-47F9-BAF9-F0D67E701DB7}" presName="node" presStyleLbl="node1" presStyleIdx="2" presStyleCnt="4" custScaleX="135611">
        <dgm:presLayoutVars>
          <dgm:bulletEnabled val="1"/>
        </dgm:presLayoutVars>
      </dgm:prSet>
      <dgm:spPr/>
    </dgm:pt>
    <dgm:pt modelId="{28C3E766-A252-CE44-AB6F-3656A07EF89B}" type="pres">
      <dgm:prSet presAssocID="{D77D2302-EBD7-43C3-A0BA-9C89E3F45D7F}" presName="sibTrans" presStyleLbl="sibTrans2D1" presStyleIdx="2" presStyleCnt="3"/>
      <dgm:spPr/>
    </dgm:pt>
    <dgm:pt modelId="{1DDF3811-13FA-0B44-BC5B-53BDF3AC168D}" type="pres">
      <dgm:prSet presAssocID="{D77D2302-EBD7-43C3-A0BA-9C89E3F45D7F}" presName="connectorText" presStyleLbl="sibTrans2D1" presStyleIdx="2" presStyleCnt="3"/>
      <dgm:spPr/>
    </dgm:pt>
    <dgm:pt modelId="{62138E5A-1481-4A43-914F-54CB1EE0A027}" type="pres">
      <dgm:prSet presAssocID="{5371E1FA-7FCC-4942-8EE5-21CB5A61D3B4}" presName="node" presStyleLbl="node1" presStyleIdx="3" presStyleCnt="4" custScaleX="143105">
        <dgm:presLayoutVars>
          <dgm:bulletEnabled val="1"/>
        </dgm:presLayoutVars>
      </dgm:prSet>
      <dgm:spPr/>
    </dgm:pt>
  </dgm:ptLst>
  <dgm:cxnLst>
    <dgm:cxn modelId="{46A20405-EFA9-46CD-A055-F6BD8C673F37}" srcId="{41570142-3A77-4B95-8CDD-7CC3DDF76802}" destId="{CD4301B2-A435-47F9-BAF9-F0D67E701DB7}" srcOrd="2" destOrd="0" parTransId="{E5C18EF2-0DC0-4A16-B211-8EB47EF0E897}" sibTransId="{D77D2302-EBD7-43C3-A0BA-9C89E3F45D7F}"/>
    <dgm:cxn modelId="{6C546512-123F-4B22-A3D6-F4B875CF547E}" type="presOf" srcId="{41570142-3A77-4B95-8CDD-7CC3DDF76802}" destId="{2CB8C7B8-41A8-490C-BBCC-F8CD5B35B60B}" srcOrd="0" destOrd="0" presId="urn:microsoft.com/office/officeart/2005/8/layout/process1"/>
    <dgm:cxn modelId="{FBF4E31C-79F4-354B-8572-96A0CC47214A}" type="presOf" srcId="{5371E1FA-7FCC-4942-8EE5-21CB5A61D3B4}" destId="{62138E5A-1481-4A43-914F-54CB1EE0A027}" srcOrd="0" destOrd="0" presId="urn:microsoft.com/office/officeart/2005/8/layout/process1"/>
    <dgm:cxn modelId="{E1784F25-F91F-4937-ABA4-96053B8D77B6}" type="presOf" srcId="{4CD30120-6406-4BE1-ADC6-3F3742468B1A}" destId="{823305CE-BBAB-45B9-A4C7-ED2100E4044B}" srcOrd="1" destOrd="0" presId="urn:microsoft.com/office/officeart/2005/8/layout/process1"/>
    <dgm:cxn modelId="{45FA0D34-1847-4027-87A4-D00F6B4CD93E}" srcId="{41570142-3A77-4B95-8CDD-7CC3DDF76802}" destId="{E391E311-125B-4373-9FD6-293D1BFEB060}" srcOrd="0" destOrd="0" parTransId="{16207FD7-B5D7-49C4-9B72-54BB986FA8B8}" sibTransId="{4CD30120-6406-4BE1-ADC6-3F3742468B1A}"/>
    <dgm:cxn modelId="{E4035959-E757-2B4A-9CB2-3D24B0BE7B40}" type="presOf" srcId="{D77D2302-EBD7-43C3-A0BA-9C89E3F45D7F}" destId="{1DDF3811-13FA-0B44-BC5B-53BDF3AC168D}" srcOrd="1" destOrd="0" presId="urn:microsoft.com/office/officeart/2005/8/layout/process1"/>
    <dgm:cxn modelId="{8905B68D-56CC-44FA-AA7B-D99D9938F608}" type="presOf" srcId="{A4445522-94B2-43FB-B3C7-C654C267D0B4}" destId="{0817D911-98C7-42EB-AD4B-5FE4715BF66C}" srcOrd="1" destOrd="0" presId="urn:microsoft.com/office/officeart/2005/8/layout/process1"/>
    <dgm:cxn modelId="{01C46E9E-5AAB-48B3-8449-6DAADA7A1F46}" srcId="{41570142-3A77-4B95-8CDD-7CC3DDF76802}" destId="{9648BB29-C21F-4980-81A3-3E6A5F966D8A}" srcOrd="1" destOrd="0" parTransId="{EDE3BA28-8463-4E7D-A43B-420B63813CB3}" sibTransId="{A4445522-94B2-43FB-B3C7-C654C267D0B4}"/>
    <dgm:cxn modelId="{2C9DDEBB-82D4-44A9-B027-EB2F12D8DF5E}" type="presOf" srcId="{CD4301B2-A435-47F9-BAF9-F0D67E701DB7}" destId="{D150C2D3-2F1C-4664-99BC-B229AC7038F6}" srcOrd="0" destOrd="0" presId="urn:microsoft.com/office/officeart/2005/8/layout/process1"/>
    <dgm:cxn modelId="{EA1913CE-9F6A-4747-9281-34E90CE49E5C}" type="presOf" srcId="{A4445522-94B2-43FB-B3C7-C654C267D0B4}" destId="{A71BB472-7EA8-47AE-9427-6CB52D37430A}" srcOrd="0" destOrd="0" presId="urn:microsoft.com/office/officeart/2005/8/layout/process1"/>
    <dgm:cxn modelId="{30C56BE4-0C33-45BF-8A6C-E33CC2D68CD7}" type="presOf" srcId="{9648BB29-C21F-4980-81A3-3E6A5F966D8A}" destId="{006795F5-9A09-4055-8515-9B3CDF214CBC}" srcOrd="0" destOrd="0" presId="urn:microsoft.com/office/officeart/2005/8/layout/process1"/>
    <dgm:cxn modelId="{1D3CA1EC-0911-4FAE-BC0D-B52FE4AEE437}" type="presOf" srcId="{E391E311-125B-4373-9FD6-293D1BFEB060}" destId="{229E56C3-1251-4F50-92AE-DABEEFCF3E57}" srcOrd="0" destOrd="0" presId="urn:microsoft.com/office/officeart/2005/8/layout/process1"/>
    <dgm:cxn modelId="{7F128EEF-D177-B043-B120-B007B9212E9B}" srcId="{41570142-3A77-4B95-8CDD-7CC3DDF76802}" destId="{5371E1FA-7FCC-4942-8EE5-21CB5A61D3B4}" srcOrd="3" destOrd="0" parTransId="{93DA69D1-7118-254E-B4D4-BA13179F6BD9}" sibTransId="{81D9E02B-98CB-134E-B8E9-289B3C06B107}"/>
    <dgm:cxn modelId="{D8F58CF6-BE30-B343-B94E-5AEEE63C33EE}" type="presOf" srcId="{D77D2302-EBD7-43C3-A0BA-9C89E3F45D7F}" destId="{28C3E766-A252-CE44-AB6F-3656A07EF89B}" srcOrd="0" destOrd="0" presId="urn:microsoft.com/office/officeart/2005/8/layout/process1"/>
    <dgm:cxn modelId="{67D97CF7-EF6E-40C8-BCAB-7960928D1B7A}" type="presOf" srcId="{4CD30120-6406-4BE1-ADC6-3F3742468B1A}" destId="{E98E7317-38EA-4362-9C8F-A67DEE7538C6}" srcOrd="0" destOrd="0" presId="urn:microsoft.com/office/officeart/2005/8/layout/process1"/>
    <dgm:cxn modelId="{90117741-2646-4CC2-A1D8-C1120A5257EE}" type="presParOf" srcId="{2CB8C7B8-41A8-490C-BBCC-F8CD5B35B60B}" destId="{229E56C3-1251-4F50-92AE-DABEEFCF3E57}" srcOrd="0" destOrd="0" presId="urn:microsoft.com/office/officeart/2005/8/layout/process1"/>
    <dgm:cxn modelId="{91B6BF65-E534-46B4-A333-CAB0EEBC198A}" type="presParOf" srcId="{2CB8C7B8-41A8-490C-BBCC-F8CD5B35B60B}" destId="{E98E7317-38EA-4362-9C8F-A67DEE7538C6}" srcOrd="1" destOrd="0" presId="urn:microsoft.com/office/officeart/2005/8/layout/process1"/>
    <dgm:cxn modelId="{C6D70149-BD5A-49B6-8A3F-694A63810D7B}" type="presParOf" srcId="{E98E7317-38EA-4362-9C8F-A67DEE7538C6}" destId="{823305CE-BBAB-45B9-A4C7-ED2100E4044B}" srcOrd="0" destOrd="0" presId="urn:microsoft.com/office/officeart/2005/8/layout/process1"/>
    <dgm:cxn modelId="{8D145DAF-CA41-4FC0-8990-467CEF9FC0AB}" type="presParOf" srcId="{2CB8C7B8-41A8-490C-BBCC-F8CD5B35B60B}" destId="{006795F5-9A09-4055-8515-9B3CDF214CBC}" srcOrd="2" destOrd="0" presId="urn:microsoft.com/office/officeart/2005/8/layout/process1"/>
    <dgm:cxn modelId="{DE750B10-A48D-4B36-A4A6-23EF4AEC5E38}" type="presParOf" srcId="{2CB8C7B8-41A8-490C-BBCC-F8CD5B35B60B}" destId="{A71BB472-7EA8-47AE-9427-6CB52D37430A}" srcOrd="3" destOrd="0" presId="urn:microsoft.com/office/officeart/2005/8/layout/process1"/>
    <dgm:cxn modelId="{A72130AC-C6AB-49E1-9402-8A8AC4144EB8}" type="presParOf" srcId="{A71BB472-7EA8-47AE-9427-6CB52D37430A}" destId="{0817D911-98C7-42EB-AD4B-5FE4715BF66C}" srcOrd="0" destOrd="0" presId="urn:microsoft.com/office/officeart/2005/8/layout/process1"/>
    <dgm:cxn modelId="{888829AE-7B9C-4075-93B2-EBEC937CBBAB}" type="presParOf" srcId="{2CB8C7B8-41A8-490C-BBCC-F8CD5B35B60B}" destId="{D150C2D3-2F1C-4664-99BC-B229AC7038F6}" srcOrd="4" destOrd="0" presId="urn:microsoft.com/office/officeart/2005/8/layout/process1"/>
    <dgm:cxn modelId="{0D65C49A-A941-C947-8BD2-BE080E313DAA}" type="presParOf" srcId="{2CB8C7B8-41A8-490C-BBCC-F8CD5B35B60B}" destId="{28C3E766-A252-CE44-AB6F-3656A07EF89B}" srcOrd="5" destOrd="0" presId="urn:microsoft.com/office/officeart/2005/8/layout/process1"/>
    <dgm:cxn modelId="{91FE3DA7-DDD5-CC49-B99A-E9EC27726CD8}" type="presParOf" srcId="{28C3E766-A252-CE44-AB6F-3656A07EF89B}" destId="{1DDF3811-13FA-0B44-BC5B-53BDF3AC168D}" srcOrd="0" destOrd="0" presId="urn:microsoft.com/office/officeart/2005/8/layout/process1"/>
    <dgm:cxn modelId="{C874152D-39D2-4249-8483-6686C9EEAA6E}" type="presParOf" srcId="{2CB8C7B8-41A8-490C-BBCC-F8CD5B35B60B}" destId="{62138E5A-1481-4A43-914F-54CB1EE0A02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0C2665-6039-460E-8675-EE7119B9AB13}" type="doc">
      <dgm:prSet loTypeId="urn:microsoft.com/office/officeart/2005/8/layout/process2" loCatId="process" qsTypeId="urn:microsoft.com/office/officeart/2005/8/quickstyle/simple3" qsCatId="simple" csTypeId="urn:microsoft.com/office/officeart/2005/8/colors/colorful3" csCatId="colorful" phldr="1"/>
      <dgm:spPr/>
    </dgm:pt>
    <dgm:pt modelId="{8E68050F-4FD6-4F37-8124-DEE9260A266C}">
      <dgm:prSet custT="1"/>
      <dgm:spPr/>
      <dgm:t>
        <a:bodyPr/>
        <a:lstStyle/>
        <a:p>
          <a:r>
            <a:rPr lang="en-CA" sz="2400" b="0" dirty="0">
              <a:effectLst/>
              <a:latin typeface="+mn-lt"/>
              <a:ea typeface="+mn-ea"/>
              <a:cs typeface="+mn-cs"/>
            </a:rPr>
            <a:t>Apr 1: Dean meets with </a:t>
          </a:r>
          <a:r>
            <a:rPr lang="en-US" sz="2400" b="0" dirty="0">
              <a:effectLst/>
              <a:latin typeface="+mn-lt"/>
              <a:ea typeface="+mn-ea"/>
              <a:cs typeface="+mn-cs"/>
            </a:rPr>
            <a:t>YOU: timetable, process, material, referees for Research (external) and for Teaching (internal)</a:t>
          </a:r>
        </a:p>
      </dgm:t>
    </dgm:pt>
    <dgm:pt modelId="{AEA87B14-5B68-473E-AE11-41DE08F2450A}" type="parTrans" cxnId="{0CB428F6-4CAD-4424-980D-3969C12BD6D3}">
      <dgm:prSet/>
      <dgm:spPr/>
      <dgm:t>
        <a:bodyPr/>
        <a:lstStyle/>
        <a:p>
          <a:endParaRPr lang="en-US" sz="2400" b="0"/>
        </a:p>
      </dgm:t>
    </dgm:pt>
    <dgm:pt modelId="{F92E6348-7C86-408B-BE34-835131DA9ECF}" type="sibTrans" cxnId="{0CB428F6-4CAD-4424-980D-3969C12BD6D3}">
      <dgm:prSet custT="1"/>
      <dgm:spPr/>
      <dgm:t>
        <a:bodyPr/>
        <a:lstStyle/>
        <a:p>
          <a:endParaRPr lang="en-US" sz="2400" b="0"/>
        </a:p>
      </dgm:t>
    </dgm:pt>
    <dgm:pt modelId="{C533F77D-BF8D-4670-8861-652E21C8F9E2}">
      <dgm:prSet custT="1"/>
      <dgm:spPr/>
      <dgm:t>
        <a:bodyPr/>
        <a:lstStyle/>
        <a:p>
          <a:r>
            <a:rPr lang="en-US" sz="2400" b="0" dirty="0"/>
            <a:t>May 15: select four referees</a:t>
          </a:r>
          <a:endParaRPr lang="en-US" sz="2400" b="0" dirty="0">
            <a:effectLst/>
            <a:latin typeface="+mn-lt"/>
            <a:ea typeface="+mn-ea"/>
            <a:cs typeface="+mn-cs"/>
          </a:endParaRPr>
        </a:p>
      </dgm:t>
    </dgm:pt>
    <dgm:pt modelId="{FEF42DB3-EA25-4017-AA87-9FDCE2FF088F}" type="parTrans" cxnId="{E3397FF0-B9BF-4F15-9D45-D8EFBF8987D3}">
      <dgm:prSet/>
      <dgm:spPr/>
      <dgm:t>
        <a:bodyPr/>
        <a:lstStyle/>
        <a:p>
          <a:endParaRPr lang="en-US" sz="2400" b="0"/>
        </a:p>
      </dgm:t>
    </dgm:pt>
    <dgm:pt modelId="{492EB08E-9E06-4D91-BD88-2B43A5A1732A}" type="sibTrans" cxnId="{E3397FF0-B9BF-4F15-9D45-D8EFBF8987D3}">
      <dgm:prSet custT="1"/>
      <dgm:spPr/>
      <dgm:t>
        <a:bodyPr/>
        <a:lstStyle/>
        <a:p>
          <a:endParaRPr lang="en-US" sz="2400" b="0"/>
        </a:p>
      </dgm:t>
    </dgm:pt>
    <dgm:pt modelId="{D51BC272-24F5-4687-868B-1468123773D3}">
      <dgm:prSet custT="1"/>
      <dgm:spPr/>
      <dgm:t>
        <a:bodyPr/>
        <a:lstStyle/>
        <a:p>
          <a:r>
            <a:rPr lang="en-US" sz="2400" b="0" dirty="0">
              <a:effectLst/>
              <a:latin typeface="+mn-lt"/>
              <a:ea typeface="+mn-ea"/>
              <a:cs typeface="+mn-cs"/>
            </a:rPr>
            <a:t>Oct 15:  referees submit evaluation</a:t>
          </a:r>
        </a:p>
      </dgm:t>
    </dgm:pt>
    <dgm:pt modelId="{489749BA-6EA4-4AA0-90C6-7BF2DC5B6C44}" type="parTrans" cxnId="{0B17CBDF-622B-428A-8347-DAAE8ED5CEE9}">
      <dgm:prSet/>
      <dgm:spPr/>
      <dgm:t>
        <a:bodyPr/>
        <a:lstStyle/>
        <a:p>
          <a:endParaRPr lang="en-US" sz="2400" b="0"/>
        </a:p>
      </dgm:t>
    </dgm:pt>
    <dgm:pt modelId="{A747B6BE-2B14-4C56-8242-AC69CFA7A302}" type="sibTrans" cxnId="{0B17CBDF-622B-428A-8347-DAAE8ED5CEE9}">
      <dgm:prSet custT="1"/>
      <dgm:spPr/>
      <dgm:t>
        <a:bodyPr/>
        <a:lstStyle/>
        <a:p>
          <a:endParaRPr lang="en-US" sz="2400" b="0"/>
        </a:p>
      </dgm:t>
    </dgm:pt>
    <dgm:pt modelId="{2E6C847E-588A-4E19-A8AE-C7A36AF6AC75}">
      <dgm:prSet custT="1"/>
      <dgm:spPr/>
      <dgm:t>
        <a:bodyPr/>
        <a:lstStyle/>
        <a:p>
          <a:r>
            <a:rPr lang="en-US" sz="2400" b="0" dirty="0">
              <a:effectLst/>
              <a:latin typeface="+mn-lt"/>
              <a:ea typeface="+mn-ea"/>
              <a:cs typeface="+mn-cs"/>
            </a:rPr>
            <a:t>Nov 15: FRC recommends to YOU, Dean &amp; Provost</a:t>
          </a:r>
        </a:p>
      </dgm:t>
    </dgm:pt>
    <dgm:pt modelId="{4E1EE67D-DBAC-4E0C-8DAD-BBB72C81DE01}" type="parTrans" cxnId="{BA74FAA5-3938-47EC-9961-45DBD91065EB}">
      <dgm:prSet/>
      <dgm:spPr/>
      <dgm:t>
        <a:bodyPr/>
        <a:lstStyle/>
        <a:p>
          <a:endParaRPr lang="en-US" sz="2400" b="0"/>
        </a:p>
      </dgm:t>
    </dgm:pt>
    <dgm:pt modelId="{8A3ACE7A-F826-4C6F-89D9-DA84D0D087B7}" type="sibTrans" cxnId="{BA74FAA5-3938-47EC-9961-45DBD91065EB}">
      <dgm:prSet custT="1"/>
      <dgm:spPr/>
      <dgm:t>
        <a:bodyPr/>
        <a:lstStyle/>
        <a:p>
          <a:endParaRPr lang="en-US" sz="2400" b="0"/>
        </a:p>
      </dgm:t>
    </dgm:pt>
    <dgm:pt modelId="{AB676AB1-2475-46FF-831C-5475D0713192}">
      <dgm:prSet custT="1"/>
      <dgm:spPr/>
      <dgm:t>
        <a:bodyPr/>
        <a:lstStyle/>
        <a:p>
          <a:r>
            <a:rPr lang="en-CA" sz="2400" b="0" dirty="0">
              <a:effectLst/>
              <a:latin typeface="+mn-lt"/>
              <a:ea typeface="+mn-ea"/>
              <a:cs typeface="+mn-cs"/>
            </a:rPr>
            <a:t>Mar 31: TPC </a:t>
          </a:r>
          <a:r>
            <a:rPr lang="en-US" sz="2400" b="0" dirty="0">
              <a:effectLst/>
              <a:latin typeface="+mn-lt"/>
              <a:ea typeface="+mn-ea"/>
              <a:cs typeface="+mn-cs"/>
            </a:rPr>
            <a:t>recommends</a:t>
          </a:r>
          <a:r>
            <a:rPr lang="en-CA" sz="2400" b="0" dirty="0">
              <a:effectLst/>
              <a:latin typeface="+mn-lt"/>
              <a:ea typeface="+mn-ea"/>
              <a:cs typeface="+mn-cs"/>
            </a:rPr>
            <a:t> to </a:t>
          </a:r>
          <a:r>
            <a:rPr lang="en-US" sz="2400" b="0" dirty="0">
              <a:effectLst/>
              <a:latin typeface="+mn-lt"/>
              <a:ea typeface="+mn-ea"/>
              <a:cs typeface="+mn-cs"/>
            </a:rPr>
            <a:t>YOU and President</a:t>
          </a:r>
        </a:p>
      </dgm:t>
    </dgm:pt>
    <dgm:pt modelId="{6EE6DB04-111C-40B9-8B56-CEC47BD485B8}" type="parTrans" cxnId="{31571E78-D392-4D07-8BB7-B640813C1936}">
      <dgm:prSet/>
      <dgm:spPr/>
      <dgm:t>
        <a:bodyPr/>
        <a:lstStyle/>
        <a:p>
          <a:endParaRPr lang="en-US" sz="2400" b="0"/>
        </a:p>
      </dgm:t>
    </dgm:pt>
    <dgm:pt modelId="{DC2C6666-5D3F-4F51-A6F9-FD5E60516598}" type="sibTrans" cxnId="{31571E78-D392-4D07-8BB7-B640813C1936}">
      <dgm:prSet custT="1"/>
      <dgm:spPr/>
      <dgm:t>
        <a:bodyPr/>
        <a:lstStyle/>
        <a:p>
          <a:endParaRPr lang="en-US" sz="2400" b="0"/>
        </a:p>
      </dgm:t>
    </dgm:pt>
    <dgm:pt modelId="{4472B6B9-5460-423C-9B79-5FC4192C4974}">
      <dgm:prSet custT="1"/>
      <dgm:spPr/>
      <dgm:t>
        <a:bodyPr/>
        <a:lstStyle/>
        <a:p>
          <a:r>
            <a:rPr lang="en-CA" sz="2400" b="0" dirty="0">
              <a:effectLst/>
              <a:latin typeface="+mn-lt"/>
              <a:ea typeface="+mn-ea"/>
              <a:cs typeface="+mn-cs"/>
            </a:rPr>
            <a:t>Apr 30: </a:t>
          </a:r>
          <a:r>
            <a:rPr lang="en-US" sz="2400" b="0" dirty="0">
              <a:effectLst/>
              <a:latin typeface="+mn-lt"/>
              <a:ea typeface="+mn-ea"/>
              <a:cs typeface="+mn-cs"/>
            </a:rPr>
            <a:t>President recommends to YOU, FA and TPC</a:t>
          </a:r>
        </a:p>
      </dgm:t>
    </dgm:pt>
    <dgm:pt modelId="{69BC4A51-DC5E-4F33-B976-AE67F4905D81}" type="parTrans" cxnId="{06B33DEC-7D8C-4B91-83A5-8118D996D703}">
      <dgm:prSet/>
      <dgm:spPr/>
      <dgm:t>
        <a:bodyPr/>
        <a:lstStyle/>
        <a:p>
          <a:endParaRPr lang="en-US" sz="2400" b="0"/>
        </a:p>
      </dgm:t>
    </dgm:pt>
    <dgm:pt modelId="{54D39EF1-1129-4794-B0F7-58EAEDD662B1}" type="sibTrans" cxnId="{06B33DEC-7D8C-4B91-83A5-8118D996D703}">
      <dgm:prSet custT="1"/>
      <dgm:spPr/>
      <dgm:t>
        <a:bodyPr/>
        <a:lstStyle/>
        <a:p>
          <a:endParaRPr lang="en-US" sz="2400" b="0"/>
        </a:p>
      </dgm:t>
    </dgm:pt>
    <dgm:pt modelId="{63BC80B6-38DD-4391-BFB4-8ACF6E890DF5}">
      <dgm:prSet custT="1"/>
      <dgm:spPr/>
      <dgm:t>
        <a:bodyPr/>
        <a:lstStyle/>
        <a:p>
          <a:r>
            <a:rPr lang="en-CA" sz="2400" b="0" dirty="0">
              <a:effectLst/>
              <a:latin typeface="+mn-lt"/>
              <a:ea typeface="+mn-ea"/>
              <a:cs typeface="+mn-cs"/>
            </a:rPr>
            <a:t>Jul 1: </a:t>
          </a:r>
          <a:r>
            <a:rPr lang="en-US" sz="2400" b="0" dirty="0">
              <a:effectLst/>
              <a:latin typeface="+mn-lt"/>
              <a:ea typeface="+mn-ea"/>
              <a:cs typeface="+mn-cs"/>
            </a:rPr>
            <a:t>Promotion is effective</a:t>
          </a:r>
        </a:p>
      </dgm:t>
    </dgm:pt>
    <dgm:pt modelId="{F90E6BF8-EDCA-4444-BE46-7DB0FD1566F2}" type="parTrans" cxnId="{28F985AE-167D-4D90-AACF-E3251E8185A3}">
      <dgm:prSet/>
      <dgm:spPr/>
      <dgm:t>
        <a:bodyPr/>
        <a:lstStyle/>
        <a:p>
          <a:endParaRPr lang="en-US" sz="2400" b="0"/>
        </a:p>
      </dgm:t>
    </dgm:pt>
    <dgm:pt modelId="{5A64EC02-EEAB-438F-B0CB-C1E74A7E6D5D}" type="sibTrans" cxnId="{28F985AE-167D-4D90-AACF-E3251E8185A3}">
      <dgm:prSet/>
      <dgm:spPr/>
      <dgm:t>
        <a:bodyPr/>
        <a:lstStyle/>
        <a:p>
          <a:endParaRPr lang="en-US" sz="2400" b="0"/>
        </a:p>
      </dgm:t>
    </dgm:pt>
    <dgm:pt modelId="{1ED37CA8-E485-4F33-A570-7AA152E67D82}">
      <dgm:prSet custT="1"/>
      <dgm:spPr/>
      <dgm:t>
        <a:bodyPr/>
        <a:lstStyle/>
        <a:p>
          <a:r>
            <a:rPr lang="en-US" sz="2400" b="0" dirty="0">
              <a:effectLst/>
              <a:latin typeface="+mn-lt"/>
              <a:ea typeface="+mn-ea"/>
              <a:cs typeface="+mn-cs"/>
            </a:rPr>
            <a:t>Aug 15: YOU submit documentation to Dean</a:t>
          </a:r>
        </a:p>
      </dgm:t>
    </dgm:pt>
    <dgm:pt modelId="{63FA61E5-88A9-4A51-8047-28DE4BB05D04}" type="parTrans" cxnId="{BEAF048A-E38E-4554-9135-9B9A6673B73D}">
      <dgm:prSet/>
      <dgm:spPr/>
      <dgm:t>
        <a:bodyPr/>
        <a:lstStyle/>
        <a:p>
          <a:endParaRPr lang="en-US" sz="2400" b="0"/>
        </a:p>
      </dgm:t>
    </dgm:pt>
    <dgm:pt modelId="{40206646-795E-480D-B28C-516CE7936BB5}" type="sibTrans" cxnId="{BEAF048A-E38E-4554-9135-9B9A6673B73D}">
      <dgm:prSet custT="1"/>
      <dgm:spPr/>
      <dgm:t>
        <a:bodyPr/>
        <a:lstStyle/>
        <a:p>
          <a:endParaRPr lang="en-US" sz="2400" b="0"/>
        </a:p>
      </dgm:t>
    </dgm:pt>
    <dgm:pt modelId="{2AB12506-B621-4F90-97CF-0A83DA15AF45}">
      <dgm:prSet custT="1"/>
      <dgm:spPr/>
      <dgm:t>
        <a:bodyPr/>
        <a:lstStyle/>
        <a:p>
          <a:r>
            <a:rPr lang="en-US" sz="2400" b="0" dirty="0">
              <a:effectLst/>
              <a:latin typeface="+mn-lt"/>
              <a:ea typeface="+mn-ea"/>
              <a:cs typeface="+mn-cs"/>
            </a:rPr>
            <a:t>President recommends to </a:t>
          </a:r>
          <a:r>
            <a:rPr lang="en-US" sz="2400" b="0" dirty="0" err="1">
              <a:effectLst/>
              <a:latin typeface="+mn-lt"/>
              <a:ea typeface="+mn-ea"/>
              <a:cs typeface="+mn-cs"/>
            </a:rPr>
            <a:t>BoG</a:t>
          </a:r>
          <a:r>
            <a:rPr lang="en-US" sz="2400" b="0" dirty="0">
              <a:effectLst/>
              <a:latin typeface="+mn-lt"/>
              <a:ea typeface="+mn-ea"/>
              <a:cs typeface="+mn-cs"/>
            </a:rPr>
            <a:t> at next scheduled meeting</a:t>
          </a:r>
        </a:p>
      </dgm:t>
    </dgm:pt>
    <dgm:pt modelId="{D07322C2-F1D8-4056-A3E8-CFDD64B8849D}" type="parTrans" cxnId="{5AF22B04-FA6E-4305-B9C9-2992011E48CB}">
      <dgm:prSet/>
      <dgm:spPr/>
      <dgm:t>
        <a:bodyPr/>
        <a:lstStyle/>
        <a:p>
          <a:endParaRPr lang="en-US" sz="2400" b="0"/>
        </a:p>
      </dgm:t>
    </dgm:pt>
    <dgm:pt modelId="{A2175459-331A-4D29-89C4-9181F1729364}" type="sibTrans" cxnId="{5AF22B04-FA6E-4305-B9C9-2992011E48CB}">
      <dgm:prSet custT="1"/>
      <dgm:spPr/>
      <dgm:t>
        <a:bodyPr/>
        <a:lstStyle/>
        <a:p>
          <a:endParaRPr lang="en-US" sz="2400" b="0"/>
        </a:p>
      </dgm:t>
    </dgm:pt>
    <dgm:pt modelId="{824306FB-3B9D-49E0-8E56-CBB46F98D043}" type="pres">
      <dgm:prSet presAssocID="{280C2665-6039-460E-8675-EE7119B9AB13}" presName="linearFlow" presStyleCnt="0">
        <dgm:presLayoutVars>
          <dgm:resizeHandles val="exact"/>
        </dgm:presLayoutVars>
      </dgm:prSet>
      <dgm:spPr/>
    </dgm:pt>
    <dgm:pt modelId="{F5B5D7A6-992C-42F2-9F28-79D5E4E00599}" type="pres">
      <dgm:prSet presAssocID="{8E68050F-4FD6-4F37-8124-DEE9260A266C}" presName="node" presStyleLbl="node1" presStyleIdx="0" presStyleCnt="9" custScaleX="637370" custScaleY="196851" custLinFactNeighborX="-3370">
        <dgm:presLayoutVars>
          <dgm:bulletEnabled val="1"/>
        </dgm:presLayoutVars>
      </dgm:prSet>
      <dgm:spPr/>
    </dgm:pt>
    <dgm:pt modelId="{EE984B45-37AF-4653-B6BD-EBE5043A9429}" type="pres">
      <dgm:prSet presAssocID="{F92E6348-7C86-408B-BE34-835131DA9ECF}" presName="sibTrans" presStyleLbl="sibTrans2D1" presStyleIdx="0" presStyleCnt="8"/>
      <dgm:spPr/>
    </dgm:pt>
    <dgm:pt modelId="{764C2D3B-047C-40A1-881B-C27C9670268D}" type="pres">
      <dgm:prSet presAssocID="{F92E6348-7C86-408B-BE34-835131DA9ECF}" presName="connectorText" presStyleLbl="sibTrans2D1" presStyleIdx="0" presStyleCnt="8"/>
      <dgm:spPr/>
    </dgm:pt>
    <dgm:pt modelId="{BE57BAE4-B254-4BEB-AAC1-7FD0CE91D83D}" type="pres">
      <dgm:prSet presAssocID="{C533F77D-BF8D-4670-8861-652E21C8F9E2}" presName="node" presStyleLbl="node1" presStyleIdx="1" presStyleCnt="9" custScaleX="637370" custScaleY="148122" custLinFactNeighborX="-3370">
        <dgm:presLayoutVars>
          <dgm:bulletEnabled val="1"/>
        </dgm:presLayoutVars>
      </dgm:prSet>
      <dgm:spPr/>
    </dgm:pt>
    <dgm:pt modelId="{BA1AA518-10DA-4442-A188-51BEC62B69D0}" type="pres">
      <dgm:prSet presAssocID="{492EB08E-9E06-4D91-BD88-2B43A5A1732A}" presName="sibTrans" presStyleLbl="sibTrans2D1" presStyleIdx="1" presStyleCnt="8"/>
      <dgm:spPr/>
    </dgm:pt>
    <dgm:pt modelId="{C985BBA0-A4D9-4A98-A477-B0C74DF37A22}" type="pres">
      <dgm:prSet presAssocID="{492EB08E-9E06-4D91-BD88-2B43A5A1732A}" presName="connectorText" presStyleLbl="sibTrans2D1" presStyleIdx="1" presStyleCnt="8"/>
      <dgm:spPr/>
    </dgm:pt>
    <dgm:pt modelId="{9132F308-E04F-44EC-9F64-B1749C8615A5}" type="pres">
      <dgm:prSet presAssocID="{1ED37CA8-E485-4F33-A570-7AA152E67D82}" presName="node" presStyleLbl="node1" presStyleIdx="2" presStyleCnt="9" custScaleX="637370" custScaleY="148122" custLinFactNeighborX="-3370">
        <dgm:presLayoutVars>
          <dgm:bulletEnabled val="1"/>
        </dgm:presLayoutVars>
      </dgm:prSet>
      <dgm:spPr/>
    </dgm:pt>
    <dgm:pt modelId="{D7C9B111-8C24-471C-9E52-120CD90714EC}" type="pres">
      <dgm:prSet presAssocID="{40206646-795E-480D-B28C-516CE7936BB5}" presName="sibTrans" presStyleLbl="sibTrans2D1" presStyleIdx="2" presStyleCnt="8"/>
      <dgm:spPr/>
    </dgm:pt>
    <dgm:pt modelId="{85992017-1E3A-4084-800D-529772370D9E}" type="pres">
      <dgm:prSet presAssocID="{40206646-795E-480D-B28C-516CE7936BB5}" presName="connectorText" presStyleLbl="sibTrans2D1" presStyleIdx="2" presStyleCnt="8"/>
      <dgm:spPr/>
    </dgm:pt>
    <dgm:pt modelId="{EF73A255-81F3-4219-98DA-8101F229E4F4}" type="pres">
      <dgm:prSet presAssocID="{D51BC272-24F5-4687-868B-1468123773D3}" presName="node" presStyleLbl="node1" presStyleIdx="3" presStyleCnt="9" custScaleX="637370" custScaleY="148122" custLinFactNeighborX="-3370">
        <dgm:presLayoutVars>
          <dgm:bulletEnabled val="1"/>
        </dgm:presLayoutVars>
      </dgm:prSet>
      <dgm:spPr/>
    </dgm:pt>
    <dgm:pt modelId="{D32AB2FC-1B7D-41DB-9AB6-CDD38C936C23}" type="pres">
      <dgm:prSet presAssocID="{A747B6BE-2B14-4C56-8242-AC69CFA7A302}" presName="sibTrans" presStyleLbl="sibTrans2D1" presStyleIdx="3" presStyleCnt="8"/>
      <dgm:spPr/>
    </dgm:pt>
    <dgm:pt modelId="{34FC7DEF-C644-489C-8E2C-C9EA18D9F454}" type="pres">
      <dgm:prSet presAssocID="{A747B6BE-2B14-4C56-8242-AC69CFA7A302}" presName="connectorText" presStyleLbl="sibTrans2D1" presStyleIdx="3" presStyleCnt="8"/>
      <dgm:spPr/>
    </dgm:pt>
    <dgm:pt modelId="{00465F50-B9BF-4961-9A25-F91D10A31B78}" type="pres">
      <dgm:prSet presAssocID="{2E6C847E-588A-4E19-A8AE-C7A36AF6AC75}" presName="node" presStyleLbl="node1" presStyleIdx="4" presStyleCnt="9" custScaleX="637370" custScaleY="148122" custLinFactNeighborX="-3370">
        <dgm:presLayoutVars>
          <dgm:bulletEnabled val="1"/>
        </dgm:presLayoutVars>
      </dgm:prSet>
      <dgm:spPr/>
    </dgm:pt>
    <dgm:pt modelId="{487C716A-6FA1-46F8-BAED-41CE120D9111}" type="pres">
      <dgm:prSet presAssocID="{8A3ACE7A-F826-4C6F-89D9-DA84D0D087B7}" presName="sibTrans" presStyleLbl="sibTrans2D1" presStyleIdx="4" presStyleCnt="8"/>
      <dgm:spPr/>
    </dgm:pt>
    <dgm:pt modelId="{011A6844-160E-42D5-B5C8-0193CB574FE2}" type="pres">
      <dgm:prSet presAssocID="{8A3ACE7A-F826-4C6F-89D9-DA84D0D087B7}" presName="connectorText" presStyleLbl="sibTrans2D1" presStyleIdx="4" presStyleCnt="8"/>
      <dgm:spPr/>
    </dgm:pt>
    <dgm:pt modelId="{1F486F53-C107-4041-84D7-4076D2028CF6}" type="pres">
      <dgm:prSet presAssocID="{AB676AB1-2475-46FF-831C-5475D0713192}" presName="node" presStyleLbl="node1" presStyleIdx="5" presStyleCnt="9" custScaleX="637370" custScaleY="148122" custLinFactNeighborX="-3370">
        <dgm:presLayoutVars>
          <dgm:bulletEnabled val="1"/>
        </dgm:presLayoutVars>
      </dgm:prSet>
      <dgm:spPr/>
    </dgm:pt>
    <dgm:pt modelId="{B469D606-5489-41AC-818E-A0A523600119}" type="pres">
      <dgm:prSet presAssocID="{DC2C6666-5D3F-4F51-A6F9-FD5E60516598}" presName="sibTrans" presStyleLbl="sibTrans2D1" presStyleIdx="5" presStyleCnt="8"/>
      <dgm:spPr/>
    </dgm:pt>
    <dgm:pt modelId="{3FF29AAA-60D8-4529-B996-74ABD948F517}" type="pres">
      <dgm:prSet presAssocID="{DC2C6666-5D3F-4F51-A6F9-FD5E60516598}" presName="connectorText" presStyleLbl="sibTrans2D1" presStyleIdx="5" presStyleCnt="8"/>
      <dgm:spPr/>
    </dgm:pt>
    <dgm:pt modelId="{C06642A7-B032-4836-86B4-4D54B2F08CD3}" type="pres">
      <dgm:prSet presAssocID="{4472B6B9-5460-423C-9B79-5FC4192C4974}" presName="node" presStyleLbl="node1" presStyleIdx="6" presStyleCnt="9" custScaleX="637370" custScaleY="148122">
        <dgm:presLayoutVars>
          <dgm:bulletEnabled val="1"/>
        </dgm:presLayoutVars>
      </dgm:prSet>
      <dgm:spPr/>
    </dgm:pt>
    <dgm:pt modelId="{C4B599AC-992F-49F8-9ABA-E6AC19E791A3}" type="pres">
      <dgm:prSet presAssocID="{54D39EF1-1129-4794-B0F7-58EAEDD662B1}" presName="sibTrans" presStyleLbl="sibTrans2D1" presStyleIdx="6" presStyleCnt="8"/>
      <dgm:spPr/>
    </dgm:pt>
    <dgm:pt modelId="{7DA8D804-B567-41C0-9C4A-CB39907B8D7D}" type="pres">
      <dgm:prSet presAssocID="{54D39EF1-1129-4794-B0F7-58EAEDD662B1}" presName="connectorText" presStyleLbl="sibTrans2D1" presStyleIdx="6" presStyleCnt="8"/>
      <dgm:spPr/>
    </dgm:pt>
    <dgm:pt modelId="{384397EA-3F4A-4CEB-810C-1D06AD4D5191}" type="pres">
      <dgm:prSet presAssocID="{2AB12506-B621-4F90-97CF-0A83DA15AF45}" presName="node" presStyleLbl="node1" presStyleIdx="7" presStyleCnt="9" custScaleX="637370" custScaleY="148122" custLinFactNeighborX="-3370">
        <dgm:presLayoutVars>
          <dgm:bulletEnabled val="1"/>
        </dgm:presLayoutVars>
      </dgm:prSet>
      <dgm:spPr/>
    </dgm:pt>
    <dgm:pt modelId="{638E0B8E-BE52-47BD-8A51-2D7F05259287}" type="pres">
      <dgm:prSet presAssocID="{A2175459-331A-4D29-89C4-9181F1729364}" presName="sibTrans" presStyleLbl="sibTrans2D1" presStyleIdx="7" presStyleCnt="8"/>
      <dgm:spPr/>
    </dgm:pt>
    <dgm:pt modelId="{9583897F-ABF5-460A-BCE0-CEB2D849DA75}" type="pres">
      <dgm:prSet presAssocID="{A2175459-331A-4D29-89C4-9181F1729364}" presName="connectorText" presStyleLbl="sibTrans2D1" presStyleIdx="7" presStyleCnt="8"/>
      <dgm:spPr/>
    </dgm:pt>
    <dgm:pt modelId="{BB5427CE-CECB-4724-B4B2-D2C040A9E79C}" type="pres">
      <dgm:prSet presAssocID="{63BC80B6-38DD-4391-BFB4-8ACF6E890DF5}" presName="node" presStyleLbl="node1" presStyleIdx="8" presStyleCnt="9" custScaleX="637370" custScaleY="148122">
        <dgm:presLayoutVars>
          <dgm:bulletEnabled val="1"/>
        </dgm:presLayoutVars>
      </dgm:prSet>
      <dgm:spPr/>
    </dgm:pt>
  </dgm:ptLst>
  <dgm:cxnLst>
    <dgm:cxn modelId="{7FD06802-C22E-4EA2-9262-9CD44B655423}" type="presOf" srcId="{F92E6348-7C86-408B-BE34-835131DA9ECF}" destId="{EE984B45-37AF-4653-B6BD-EBE5043A9429}" srcOrd="0" destOrd="0" presId="urn:microsoft.com/office/officeart/2005/8/layout/process2"/>
    <dgm:cxn modelId="{5AF22B04-FA6E-4305-B9C9-2992011E48CB}" srcId="{280C2665-6039-460E-8675-EE7119B9AB13}" destId="{2AB12506-B621-4F90-97CF-0A83DA15AF45}" srcOrd="7" destOrd="0" parTransId="{D07322C2-F1D8-4056-A3E8-CFDD64B8849D}" sibTransId="{A2175459-331A-4D29-89C4-9181F1729364}"/>
    <dgm:cxn modelId="{FB9A2018-ED52-428C-BDDC-A895BC5C2021}" type="presOf" srcId="{492EB08E-9E06-4D91-BD88-2B43A5A1732A}" destId="{BA1AA518-10DA-4442-A188-51BEC62B69D0}" srcOrd="0" destOrd="0" presId="urn:microsoft.com/office/officeart/2005/8/layout/process2"/>
    <dgm:cxn modelId="{9BBC2929-184C-4DB2-B446-88CA6B9FB74A}" type="presOf" srcId="{A2175459-331A-4D29-89C4-9181F1729364}" destId="{9583897F-ABF5-460A-BCE0-CEB2D849DA75}" srcOrd="1" destOrd="0" presId="urn:microsoft.com/office/officeart/2005/8/layout/process2"/>
    <dgm:cxn modelId="{DBDC233E-03AE-4AB6-B586-E9CC7360A0E7}" type="presOf" srcId="{2AB12506-B621-4F90-97CF-0A83DA15AF45}" destId="{384397EA-3F4A-4CEB-810C-1D06AD4D5191}" srcOrd="0" destOrd="0" presId="urn:microsoft.com/office/officeart/2005/8/layout/process2"/>
    <dgm:cxn modelId="{C8FC633E-A45C-4513-A741-104737F13F13}" type="presOf" srcId="{8A3ACE7A-F826-4C6F-89D9-DA84D0D087B7}" destId="{011A6844-160E-42D5-B5C8-0193CB574FE2}" srcOrd="1" destOrd="0" presId="urn:microsoft.com/office/officeart/2005/8/layout/process2"/>
    <dgm:cxn modelId="{11BDC35D-A887-48FA-85F4-DD5175C8ADDB}" type="presOf" srcId="{40206646-795E-480D-B28C-516CE7936BB5}" destId="{D7C9B111-8C24-471C-9E52-120CD90714EC}" srcOrd="0" destOrd="0" presId="urn:microsoft.com/office/officeart/2005/8/layout/process2"/>
    <dgm:cxn modelId="{67E52361-8C28-4B9C-BAB3-3C329DFEF95D}" type="presOf" srcId="{54D39EF1-1129-4794-B0F7-58EAEDD662B1}" destId="{C4B599AC-992F-49F8-9ABA-E6AC19E791A3}" srcOrd="0" destOrd="0" presId="urn:microsoft.com/office/officeart/2005/8/layout/process2"/>
    <dgm:cxn modelId="{829A6F41-F25F-4F00-A33B-23F0984143FE}" type="presOf" srcId="{D51BC272-24F5-4687-868B-1468123773D3}" destId="{EF73A255-81F3-4219-98DA-8101F229E4F4}" srcOrd="0" destOrd="0" presId="urn:microsoft.com/office/officeart/2005/8/layout/process2"/>
    <dgm:cxn modelId="{50E90668-A0BC-4FDF-A915-10F33CA35D5C}" type="presOf" srcId="{8E68050F-4FD6-4F37-8124-DEE9260A266C}" destId="{F5B5D7A6-992C-42F2-9F28-79D5E4E00599}" srcOrd="0" destOrd="0" presId="urn:microsoft.com/office/officeart/2005/8/layout/process2"/>
    <dgm:cxn modelId="{ABEDB368-7590-4282-8970-A964C914F7D7}" type="presOf" srcId="{F92E6348-7C86-408B-BE34-835131DA9ECF}" destId="{764C2D3B-047C-40A1-881B-C27C9670268D}" srcOrd="1" destOrd="0" presId="urn:microsoft.com/office/officeart/2005/8/layout/process2"/>
    <dgm:cxn modelId="{4639E76F-A426-46B7-BABB-55EFAE4474BE}" type="presOf" srcId="{AB676AB1-2475-46FF-831C-5475D0713192}" destId="{1F486F53-C107-4041-84D7-4076D2028CF6}" srcOrd="0" destOrd="0" presId="urn:microsoft.com/office/officeart/2005/8/layout/process2"/>
    <dgm:cxn modelId="{7609F452-5A95-4420-84DC-73634F8DD184}" type="presOf" srcId="{DC2C6666-5D3F-4F51-A6F9-FD5E60516598}" destId="{B469D606-5489-41AC-818E-A0A523600119}" srcOrd="0" destOrd="0" presId="urn:microsoft.com/office/officeart/2005/8/layout/process2"/>
    <dgm:cxn modelId="{FA157156-EBB0-4A8D-8609-E7DC6FB5384E}" type="presOf" srcId="{2E6C847E-588A-4E19-A8AE-C7A36AF6AC75}" destId="{00465F50-B9BF-4961-9A25-F91D10A31B78}" srcOrd="0" destOrd="0" presId="urn:microsoft.com/office/officeart/2005/8/layout/process2"/>
    <dgm:cxn modelId="{AE615D57-941D-462F-9820-6438C2C0F970}" type="presOf" srcId="{A747B6BE-2B14-4C56-8242-AC69CFA7A302}" destId="{34FC7DEF-C644-489C-8E2C-C9EA18D9F454}" srcOrd="1" destOrd="0" presId="urn:microsoft.com/office/officeart/2005/8/layout/process2"/>
    <dgm:cxn modelId="{31571E78-D392-4D07-8BB7-B640813C1936}" srcId="{280C2665-6039-460E-8675-EE7119B9AB13}" destId="{AB676AB1-2475-46FF-831C-5475D0713192}" srcOrd="5" destOrd="0" parTransId="{6EE6DB04-111C-40B9-8B56-CEC47BD485B8}" sibTransId="{DC2C6666-5D3F-4F51-A6F9-FD5E60516598}"/>
    <dgm:cxn modelId="{D957FE86-8120-4F2A-88BC-7AC2C1FB394A}" type="presOf" srcId="{8A3ACE7A-F826-4C6F-89D9-DA84D0D087B7}" destId="{487C716A-6FA1-46F8-BAED-41CE120D9111}" srcOrd="0" destOrd="0" presId="urn:microsoft.com/office/officeart/2005/8/layout/process2"/>
    <dgm:cxn modelId="{BEAF048A-E38E-4554-9135-9B9A6673B73D}" srcId="{280C2665-6039-460E-8675-EE7119B9AB13}" destId="{1ED37CA8-E485-4F33-A570-7AA152E67D82}" srcOrd="2" destOrd="0" parTransId="{63FA61E5-88A9-4A51-8047-28DE4BB05D04}" sibTransId="{40206646-795E-480D-B28C-516CE7936BB5}"/>
    <dgm:cxn modelId="{63D4D28C-A825-46B1-89C9-82AE77368705}" type="presOf" srcId="{40206646-795E-480D-B28C-516CE7936BB5}" destId="{85992017-1E3A-4084-800D-529772370D9E}" srcOrd="1" destOrd="0" presId="urn:microsoft.com/office/officeart/2005/8/layout/process2"/>
    <dgm:cxn modelId="{456CE092-81E4-422C-9488-1B48740FB198}" type="presOf" srcId="{A2175459-331A-4D29-89C4-9181F1729364}" destId="{638E0B8E-BE52-47BD-8A51-2D7F05259287}" srcOrd="0" destOrd="0" presId="urn:microsoft.com/office/officeart/2005/8/layout/process2"/>
    <dgm:cxn modelId="{FC7ED4A5-A8E1-47EE-B35A-52F220BAE0AF}" type="presOf" srcId="{54D39EF1-1129-4794-B0F7-58EAEDD662B1}" destId="{7DA8D804-B567-41C0-9C4A-CB39907B8D7D}" srcOrd="1" destOrd="0" presId="urn:microsoft.com/office/officeart/2005/8/layout/process2"/>
    <dgm:cxn modelId="{BA74FAA5-3938-47EC-9961-45DBD91065EB}" srcId="{280C2665-6039-460E-8675-EE7119B9AB13}" destId="{2E6C847E-588A-4E19-A8AE-C7A36AF6AC75}" srcOrd="4" destOrd="0" parTransId="{4E1EE67D-DBAC-4E0C-8DAD-BBB72C81DE01}" sibTransId="{8A3ACE7A-F826-4C6F-89D9-DA84D0D087B7}"/>
    <dgm:cxn modelId="{CE3C3FAB-D890-49B0-BE80-63F8BCA3CE71}" type="presOf" srcId="{4472B6B9-5460-423C-9B79-5FC4192C4974}" destId="{C06642A7-B032-4836-86B4-4D54B2F08CD3}" srcOrd="0" destOrd="0" presId="urn:microsoft.com/office/officeart/2005/8/layout/process2"/>
    <dgm:cxn modelId="{D784A4AC-0D02-415A-8E17-965BE2CD3B59}" type="presOf" srcId="{DC2C6666-5D3F-4F51-A6F9-FD5E60516598}" destId="{3FF29AAA-60D8-4529-B996-74ABD948F517}" srcOrd="1" destOrd="0" presId="urn:microsoft.com/office/officeart/2005/8/layout/process2"/>
    <dgm:cxn modelId="{28F985AE-167D-4D90-AACF-E3251E8185A3}" srcId="{280C2665-6039-460E-8675-EE7119B9AB13}" destId="{63BC80B6-38DD-4391-BFB4-8ACF6E890DF5}" srcOrd="8" destOrd="0" parTransId="{F90E6BF8-EDCA-4444-BE46-7DB0FD1566F2}" sibTransId="{5A64EC02-EEAB-438F-B0CB-C1E74A7E6D5D}"/>
    <dgm:cxn modelId="{8F62EAC5-7937-4F82-BB48-EC98E09D84BF}" type="presOf" srcId="{1ED37CA8-E485-4F33-A570-7AA152E67D82}" destId="{9132F308-E04F-44EC-9F64-B1749C8615A5}" srcOrd="0" destOrd="0" presId="urn:microsoft.com/office/officeart/2005/8/layout/process2"/>
    <dgm:cxn modelId="{AF3BF9C5-F893-42AF-87F7-74C75059F1F2}" type="presOf" srcId="{280C2665-6039-460E-8675-EE7119B9AB13}" destId="{824306FB-3B9D-49E0-8E56-CBB46F98D043}" srcOrd="0" destOrd="0" presId="urn:microsoft.com/office/officeart/2005/8/layout/process2"/>
    <dgm:cxn modelId="{0B17CBDF-622B-428A-8347-DAAE8ED5CEE9}" srcId="{280C2665-6039-460E-8675-EE7119B9AB13}" destId="{D51BC272-24F5-4687-868B-1468123773D3}" srcOrd="3" destOrd="0" parTransId="{489749BA-6EA4-4AA0-90C6-7BF2DC5B6C44}" sibTransId="{A747B6BE-2B14-4C56-8242-AC69CFA7A302}"/>
    <dgm:cxn modelId="{A1028CE0-BB97-47D7-86BB-1E9E9ED37315}" type="presOf" srcId="{A747B6BE-2B14-4C56-8242-AC69CFA7A302}" destId="{D32AB2FC-1B7D-41DB-9AB6-CDD38C936C23}" srcOrd="0" destOrd="0" presId="urn:microsoft.com/office/officeart/2005/8/layout/process2"/>
    <dgm:cxn modelId="{F21BD3E5-50C9-44A7-A883-506FCF5CE44F}" type="presOf" srcId="{63BC80B6-38DD-4391-BFB4-8ACF6E890DF5}" destId="{BB5427CE-CECB-4724-B4B2-D2C040A9E79C}" srcOrd="0" destOrd="0" presId="urn:microsoft.com/office/officeart/2005/8/layout/process2"/>
    <dgm:cxn modelId="{06B33DEC-7D8C-4B91-83A5-8118D996D703}" srcId="{280C2665-6039-460E-8675-EE7119B9AB13}" destId="{4472B6B9-5460-423C-9B79-5FC4192C4974}" srcOrd="6" destOrd="0" parTransId="{69BC4A51-DC5E-4F33-B976-AE67F4905D81}" sibTransId="{54D39EF1-1129-4794-B0F7-58EAEDD662B1}"/>
    <dgm:cxn modelId="{C26A97EE-813D-44C1-81F5-F0AFC1739A25}" type="presOf" srcId="{C533F77D-BF8D-4670-8861-652E21C8F9E2}" destId="{BE57BAE4-B254-4BEB-AAC1-7FD0CE91D83D}" srcOrd="0" destOrd="0" presId="urn:microsoft.com/office/officeart/2005/8/layout/process2"/>
    <dgm:cxn modelId="{E3397FF0-B9BF-4F15-9D45-D8EFBF8987D3}" srcId="{280C2665-6039-460E-8675-EE7119B9AB13}" destId="{C533F77D-BF8D-4670-8861-652E21C8F9E2}" srcOrd="1" destOrd="0" parTransId="{FEF42DB3-EA25-4017-AA87-9FDCE2FF088F}" sibTransId="{492EB08E-9E06-4D91-BD88-2B43A5A1732A}"/>
    <dgm:cxn modelId="{0CB428F6-4CAD-4424-980D-3969C12BD6D3}" srcId="{280C2665-6039-460E-8675-EE7119B9AB13}" destId="{8E68050F-4FD6-4F37-8124-DEE9260A266C}" srcOrd="0" destOrd="0" parTransId="{AEA87B14-5B68-473E-AE11-41DE08F2450A}" sibTransId="{F92E6348-7C86-408B-BE34-835131DA9ECF}"/>
    <dgm:cxn modelId="{F73648F9-33C9-4227-B73B-997C720A1E8A}" type="presOf" srcId="{492EB08E-9E06-4D91-BD88-2B43A5A1732A}" destId="{C985BBA0-A4D9-4A98-A477-B0C74DF37A22}" srcOrd="1" destOrd="0" presId="urn:microsoft.com/office/officeart/2005/8/layout/process2"/>
    <dgm:cxn modelId="{141B0FA3-3F9F-42B4-BE08-FDC73EF9C7D6}" type="presParOf" srcId="{824306FB-3B9D-49E0-8E56-CBB46F98D043}" destId="{F5B5D7A6-992C-42F2-9F28-79D5E4E00599}" srcOrd="0" destOrd="0" presId="urn:microsoft.com/office/officeart/2005/8/layout/process2"/>
    <dgm:cxn modelId="{983391D9-92A6-4C90-86C0-56AB9890611F}" type="presParOf" srcId="{824306FB-3B9D-49E0-8E56-CBB46F98D043}" destId="{EE984B45-37AF-4653-B6BD-EBE5043A9429}" srcOrd="1" destOrd="0" presId="urn:microsoft.com/office/officeart/2005/8/layout/process2"/>
    <dgm:cxn modelId="{92DC3960-9718-41C0-AE9C-3985CDAE7FF3}" type="presParOf" srcId="{EE984B45-37AF-4653-B6BD-EBE5043A9429}" destId="{764C2D3B-047C-40A1-881B-C27C9670268D}" srcOrd="0" destOrd="0" presId="urn:microsoft.com/office/officeart/2005/8/layout/process2"/>
    <dgm:cxn modelId="{C3494E29-06DF-4EAE-9B97-615887979D4C}" type="presParOf" srcId="{824306FB-3B9D-49E0-8E56-CBB46F98D043}" destId="{BE57BAE4-B254-4BEB-AAC1-7FD0CE91D83D}" srcOrd="2" destOrd="0" presId="urn:microsoft.com/office/officeart/2005/8/layout/process2"/>
    <dgm:cxn modelId="{BE7B09CD-A2A4-4D14-B838-7EDC64A95649}" type="presParOf" srcId="{824306FB-3B9D-49E0-8E56-CBB46F98D043}" destId="{BA1AA518-10DA-4442-A188-51BEC62B69D0}" srcOrd="3" destOrd="0" presId="urn:microsoft.com/office/officeart/2005/8/layout/process2"/>
    <dgm:cxn modelId="{0294E18A-2601-4337-85F5-567F58330ACA}" type="presParOf" srcId="{BA1AA518-10DA-4442-A188-51BEC62B69D0}" destId="{C985BBA0-A4D9-4A98-A477-B0C74DF37A22}" srcOrd="0" destOrd="0" presId="urn:microsoft.com/office/officeart/2005/8/layout/process2"/>
    <dgm:cxn modelId="{92ADE3C2-F3BD-4BAA-9ACA-15A1531F86D1}" type="presParOf" srcId="{824306FB-3B9D-49E0-8E56-CBB46F98D043}" destId="{9132F308-E04F-44EC-9F64-B1749C8615A5}" srcOrd="4" destOrd="0" presId="urn:microsoft.com/office/officeart/2005/8/layout/process2"/>
    <dgm:cxn modelId="{34E21977-713E-4A3A-8EF0-0478A2E43BDD}" type="presParOf" srcId="{824306FB-3B9D-49E0-8E56-CBB46F98D043}" destId="{D7C9B111-8C24-471C-9E52-120CD90714EC}" srcOrd="5" destOrd="0" presId="urn:microsoft.com/office/officeart/2005/8/layout/process2"/>
    <dgm:cxn modelId="{6EF872D6-BF30-4DF3-8025-E351EED38E4B}" type="presParOf" srcId="{D7C9B111-8C24-471C-9E52-120CD90714EC}" destId="{85992017-1E3A-4084-800D-529772370D9E}" srcOrd="0" destOrd="0" presId="urn:microsoft.com/office/officeart/2005/8/layout/process2"/>
    <dgm:cxn modelId="{88C9C505-EC36-4F2E-B0C7-A5A74431950B}" type="presParOf" srcId="{824306FB-3B9D-49E0-8E56-CBB46F98D043}" destId="{EF73A255-81F3-4219-98DA-8101F229E4F4}" srcOrd="6" destOrd="0" presId="urn:microsoft.com/office/officeart/2005/8/layout/process2"/>
    <dgm:cxn modelId="{2C125BC6-67FE-4D2B-B89F-134AB594C764}" type="presParOf" srcId="{824306FB-3B9D-49E0-8E56-CBB46F98D043}" destId="{D32AB2FC-1B7D-41DB-9AB6-CDD38C936C23}" srcOrd="7" destOrd="0" presId="urn:microsoft.com/office/officeart/2005/8/layout/process2"/>
    <dgm:cxn modelId="{DE8F9973-CE60-4B42-A8A2-C0E23547F8D2}" type="presParOf" srcId="{D32AB2FC-1B7D-41DB-9AB6-CDD38C936C23}" destId="{34FC7DEF-C644-489C-8E2C-C9EA18D9F454}" srcOrd="0" destOrd="0" presId="urn:microsoft.com/office/officeart/2005/8/layout/process2"/>
    <dgm:cxn modelId="{2771BF06-9260-424C-8871-D476EBC09CFC}" type="presParOf" srcId="{824306FB-3B9D-49E0-8E56-CBB46F98D043}" destId="{00465F50-B9BF-4961-9A25-F91D10A31B78}" srcOrd="8" destOrd="0" presId="urn:microsoft.com/office/officeart/2005/8/layout/process2"/>
    <dgm:cxn modelId="{2E73AB08-8A68-4197-A6C8-A68DBF389AEB}" type="presParOf" srcId="{824306FB-3B9D-49E0-8E56-CBB46F98D043}" destId="{487C716A-6FA1-46F8-BAED-41CE120D9111}" srcOrd="9" destOrd="0" presId="urn:microsoft.com/office/officeart/2005/8/layout/process2"/>
    <dgm:cxn modelId="{14852544-E6B5-4ABC-BB20-40BA10951364}" type="presParOf" srcId="{487C716A-6FA1-46F8-BAED-41CE120D9111}" destId="{011A6844-160E-42D5-B5C8-0193CB574FE2}" srcOrd="0" destOrd="0" presId="urn:microsoft.com/office/officeart/2005/8/layout/process2"/>
    <dgm:cxn modelId="{6E21C891-8EEF-4522-A9A8-D862CAC9F8D4}" type="presParOf" srcId="{824306FB-3B9D-49E0-8E56-CBB46F98D043}" destId="{1F486F53-C107-4041-84D7-4076D2028CF6}" srcOrd="10" destOrd="0" presId="urn:microsoft.com/office/officeart/2005/8/layout/process2"/>
    <dgm:cxn modelId="{F376B0BE-5B76-46B6-84C9-348724A8DDA8}" type="presParOf" srcId="{824306FB-3B9D-49E0-8E56-CBB46F98D043}" destId="{B469D606-5489-41AC-818E-A0A523600119}" srcOrd="11" destOrd="0" presId="urn:microsoft.com/office/officeart/2005/8/layout/process2"/>
    <dgm:cxn modelId="{4139995A-2936-4109-A95D-99A5465912A8}" type="presParOf" srcId="{B469D606-5489-41AC-818E-A0A523600119}" destId="{3FF29AAA-60D8-4529-B996-74ABD948F517}" srcOrd="0" destOrd="0" presId="urn:microsoft.com/office/officeart/2005/8/layout/process2"/>
    <dgm:cxn modelId="{5A11A1A6-A975-41C0-8EC4-A8B878BFD0FD}" type="presParOf" srcId="{824306FB-3B9D-49E0-8E56-CBB46F98D043}" destId="{C06642A7-B032-4836-86B4-4D54B2F08CD3}" srcOrd="12" destOrd="0" presId="urn:microsoft.com/office/officeart/2005/8/layout/process2"/>
    <dgm:cxn modelId="{F64FC492-954F-41EB-A360-C305FC572884}" type="presParOf" srcId="{824306FB-3B9D-49E0-8E56-CBB46F98D043}" destId="{C4B599AC-992F-49F8-9ABA-E6AC19E791A3}" srcOrd="13" destOrd="0" presId="urn:microsoft.com/office/officeart/2005/8/layout/process2"/>
    <dgm:cxn modelId="{3961286A-92E2-4E76-8EEA-30DE4F7F2075}" type="presParOf" srcId="{C4B599AC-992F-49F8-9ABA-E6AC19E791A3}" destId="{7DA8D804-B567-41C0-9C4A-CB39907B8D7D}" srcOrd="0" destOrd="0" presId="urn:microsoft.com/office/officeart/2005/8/layout/process2"/>
    <dgm:cxn modelId="{A6B9FC2E-6BA3-46DA-A569-59BC6DB2C4E0}" type="presParOf" srcId="{824306FB-3B9D-49E0-8E56-CBB46F98D043}" destId="{384397EA-3F4A-4CEB-810C-1D06AD4D5191}" srcOrd="14" destOrd="0" presId="urn:microsoft.com/office/officeart/2005/8/layout/process2"/>
    <dgm:cxn modelId="{B25CE2C9-0E9C-4BA2-AAA0-1C76FB815F38}" type="presParOf" srcId="{824306FB-3B9D-49E0-8E56-CBB46F98D043}" destId="{638E0B8E-BE52-47BD-8A51-2D7F05259287}" srcOrd="15" destOrd="0" presId="urn:microsoft.com/office/officeart/2005/8/layout/process2"/>
    <dgm:cxn modelId="{C73F8861-134D-4955-8D5D-A65637DEACFA}" type="presParOf" srcId="{638E0B8E-BE52-47BD-8A51-2D7F05259287}" destId="{9583897F-ABF5-460A-BCE0-CEB2D849DA75}" srcOrd="0" destOrd="0" presId="urn:microsoft.com/office/officeart/2005/8/layout/process2"/>
    <dgm:cxn modelId="{7AC1A0B0-941F-440D-A17A-75056421FCB2}" type="presParOf" srcId="{824306FB-3B9D-49E0-8E56-CBB46F98D043}" destId="{BB5427CE-CECB-4724-B4B2-D2C040A9E79C}" srcOrd="1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E56C3-1251-4F50-92AE-DABEEFCF3E57}">
      <dsp:nvSpPr>
        <dsp:cNvPr id="0" name=""/>
        <dsp:cNvSpPr/>
      </dsp:nvSpPr>
      <dsp:spPr>
        <a:xfrm>
          <a:off x="6809" y="0"/>
          <a:ext cx="1946110" cy="234329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CA" sz="3200" kern="1200" dirty="0"/>
            <a:t>Assistant Professor</a:t>
          </a:r>
        </a:p>
      </dsp:txBody>
      <dsp:txXfrm>
        <a:off x="63809" y="57000"/>
        <a:ext cx="1832110" cy="2229297"/>
      </dsp:txXfrm>
    </dsp:sp>
    <dsp:sp modelId="{E98E7317-38EA-4362-9C8F-A67DEE7538C6}">
      <dsp:nvSpPr>
        <dsp:cNvPr id="0" name=""/>
        <dsp:cNvSpPr/>
      </dsp:nvSpPr>
      <dsp:spPr>
        <a:xfrm>
          <a:off x="2147531" y="930330"/>
          <a:ext cx="412575" cy="482635"/>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CA" sz="3600" kern="1200">
            <a:solidFill>
              <a:schemeClr val="tx1"/>
            </a:solidFill>
          </a:endParaRPr>
        </a:p>
      </dsp:txBody>
      <dsp:txXfrm>
        <a:off x="2147531" y="1026857"/>
        <a:ext cx="288803" cy="289581"/>
      </dsp:txXfrm>
    </dsp:sp>
    <dsp:sp modelId="{006795F5-9A09-4055-8515-9B3CDF214CBC}">
      <dsp:nvSpPr>
        <dsp:cNvPr id="0" name=""/>
        <dsp:cNvSpPr/>
      </dsp:nvSpPr>
      <dsp:spPr>
        <a:xfrm>
          <a:off x="2731364" y="0"/>
          <a:ext cx="1946110" cy="2343297"/>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CA" sz="3200" kern="1200" dirty="0"/>
            <a:t>Third Year Review</a:t>
          </a:r>
        </a:p>
      </dsp:txBody>
      <dsp:txXfrm>
        <a:off x="2788364" y="57000"/>
        <a:ext cx="1832110" cy="2229297"/>
      </dsp:txXfrm>
    </dsp:sp>
    <dsp:sp modelId="{A71BB472-7EA8-47AE-9427-6CB52D37430A}">
      <dsp:nvSpPr>
        <dsp:cNvPr id="0" name=""/>
        <dsp:cNvSpPr/>
      </dsp:nvSpPr>
      <dsp:spPr>
        <a:xfrm>
          <a:off x="4872086" y="930330"/>
          <a:ext cx="412575" cy="482635"/>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872086" y="1026857"/>
        <a:ext cx="288803" cy="289581"/>
      </dsp:txXfrm>
    </dsp:sp>
    <dsp:sp modelId="{D150C2D3-2F1C-4664-99BC-B229AC7038F6}">
      <dsp:nvSpPr>
        <dsp:cNvPr id="0" name=""/>
        <dsp:cNvSpPr/>
      </dsp:nvSpPr>
      <dsp:spPr>
        <a:xfrm>
          <a:off x="5455919" y="0"/>
          <a:ext cx="2639140" cy="2343297"/>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CA" sz="3200" kern="1200" dirty="0"/>
            <a:t>Tenure and Promotion to</a:t>
          </a:r>
          <a:br>
            <a:rPr lang="en-CA" sz="3200" kern="1200" dirty="0"/>
          </a:br>
          <a:r>
            <a:rPr lang="en-CA" sz="3200" kern="1200" dirty="0"/>
            <a:t>Associate Professor</a:t>
          </a:r>
        </a:p>
      </dsp:txBody>
      <dsp:txXfrm>
        <a:off x="5524552" y="68633"/>
        <a:ext cx="2501874" cy="2206031"/>
      </dsp:txXfrm>
    </dsp:sp>
    <dsp:sp modelId="{28C3E766-A252-CE44-AB6F-3656A07EF89B}">
      <dsp:nvSpPr>
        <dsp:cNvPr id="0" name=""/>
        <dsp:cNvSpPr/>
      </dsp:nvSpPr>
      <dsp:spPr>
        <a:xfrm>
          <a:off x="8289671" y="930330"/>
          <a:ext cx="412575" cy="482635"/>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CA" sz="3600" kern="1200"/>
        </a:p>
      </dsp:txBody>
      <dsp:txXfrm>
        <a:off x="8289671" y="1026857"/>
        <a:ext cx="288803" cy="289581"/>
      </dsp:txXfrm>
    </dsp:sp>
    <dsp:sp modelId="{62138E5A-1481-4A43-914F-54CB1EE0A027}">
      <dsp:nvSpPr>
        <dsp:cNvPr id="0" name=""/>
        <dsp:cNvSpPr/>
      </dsp:nvSpPr>
      <dsp:spPr>
        <a:xfrm>
          <a:off x="8873504" y="0"/>
          <a:ext cx="2784982" cy="234329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Promotion to</a:t>
          </a:r>
          <a:br>
            <a:rPr lang="en-US" sz="3200" kern="1200" dirty="0"/>
          </a:br>
          <a:r>
            <a:rPr lang="en-US" sz="3200" kern="1200" dirty="0"/>
            <a:t>Professor</a:t>
          </a:r>
        </a:p>
      </dsp:txBody>
      <dsp:txXfrm>
        <a:off x="8942137" y="68633"/>
        <a:ext cx="2647716" cy="2206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5D7A6-992C-42F2-9F28-79D5E4E00599}">
      <dsp:nvSpPr>
        <dsp:cNvPr id="0" name=""/>
        <dsp:cNvSpPr/>
      </dsp:nvSpPr>
      <dsp:spPr>
        <a:xfrm>
          <a:off x="0" y="5128"/>
          <a:ext cx="7488832" cy="74143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0" kern="1200" dirty="0">
              <a:effectLst/>
              <a:latin typeface="+mn-lt"/>
              <a:ea typeface="+mn-ea"/>
              <a:cs typeface="+mn-cs"/>
            </a:rPr>
            <a:t>Apr 1: Dean meets with </a:t>
          </a:r>
          <a:r>
            <a:rPr lang="en-US" sz="2400" b="0" kern="1200" dirty="0">
              <a:effectLst/>
              <a:latin typeface="+mn-lt"/>
              <a:ea typeface="+mn-ea"/>
              <a:cs typeface="+mn-cs"/>
            </a:rPr>
            <a:t>YOU: timetable, process, material, referees for Research (external) and for Teaching (internal)</a:t>
          </a:r>
        </a:p>
      </dsp:txBody>
      <dsp:txXfrm>
        <a:off x="21716" y="26844"/>
        <a:ext cx="7445400" cy="698003"/>
      </dsp:txXfrm>
    </dsp:sp>
    <dsp:sp modelId="{EE984B45-37AF-4653-B6BD-EBE5043A9429}">
      <dsp:nvSpPr>
        <dsp:cNvPr id="0" name=""/>
        <dsp:cNvSpPr/>
      </dsp:nvSpPr>
      <dsp:spPr>
        <a:xfrm rot="5400000">
          <a:off x="3673794" y="755980"/>
          <a:ext cx="141243" cy="169491"/>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770104"/>
        <a:ext cx="101695" cy="98870"/>
      </dsp:txXfrm>
    </dsp:sp>
    <dsp:sp modelId="{BE57BAE4-B254-4BEB-AAC1-7FD0CE91D83D}">
      <dsp:nvSpPr>
        <dsp:cNvPr id="0" name=""/>
        <dsp:cNvSpPr/>
      </dsp:nvSpPr>
      <dsp:spPr>
        <a:xfrm>
          <a:off x="0" y="934888"/>
          <a:ext cx="7488832" cy="557898"/>
        </a:xfrm>
        <a:prstGeom prst="roundRect">
          <a:avLst>
            <a:gd name="adj" fmla="val 10000"/>
          </a:avLst>
        </a:prstGeom>
        <a:gradFill rotWithShape="0">
          <a:gsLst>
            <a:gs pos="0">
              <a:schemeClr val="accent3">
                <a:hueOff val="1406283"/>
                <a:satOff val="-2110"/>
                <a:lumOff val="-343"/>
                <a:alphaOff val="0"/>
                <a:tint val="50000"/>
                <a:satMod val="300000"/>
              </a:schemeClr>
            </a:gs>
            <a:gs pos="35000">
              <a:schemeClr val="accent3">
                <a:hueOff val="1406283"/>
                <a:satOff val="-2110"/>
                <a:lumOff val="-343"/>
                <a:alphaOff val="0"/>
                <a:tint val="37000"/>
                <a:satMod val="300000"/>
              </a:schemeClr>
            </a:gs>
            <a:gs pos="100000">
              <a:schemeClr val="accent3">
                <a:hueOff val="1406283"/>
                <a:satOff val="-2110"/>
                <a:lumOff val="-3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May 15: select four referees</a:t>
          </a:r>
          <a:endParaRPr lang="en-US" sz="2400" b="0" kern="1200" dirty="0">
            <a:effectLst/>
            <a:latin typeface="+mn-lt"/>
            <a:ea typeface="+mn-ea"/>
            <a:cs typeface="+mn-cs"/>
          </a:endParaRPr>
        </a:p>
      </dsp:txBody>
      <dsp:txXfrm>
        <a:off x="16340" y="951228"/>
        <a:ext cx="7456152" cy="525218"/>
      </dsp:txXfrm>
    </dsp:sp>
    <dsp:sp modelId="{BA1AA518-10DA-4442-A188-51BEC62B69D0}">
      <dsp:nvSpPr>
        <dsp:cNvPr id="0" name=""/>
        <dsp:cNvSpPr/>
      </dsp:nvSpPr>
      <dsp:spPr>
        <a:xfrm rot="5400000">
          <a:off x="3673794" y="1502203"/>
          <a:ext cx="141243" cy="169491"/>
        </a:xfrm>
        <a:prstGeom prst="rightArrow">
          <a:avLst>
            <a:gd name="adj1" fmla="val 60000"/>
            <a:gd name="adj2" fmla="val 50000"/>
          </a:avLst>
        </a:prstGeom>
        <a:gradFill rotWithShape="0">
          <a:gsLst>
            <a:gs pos="0">
              <a:schemeClr val="accent3">
                <a:hueOff val="1607181"/>
                <a:satOff val="-2411"/>
                <a:lumOff val="-392"/>
                <a:alphaOff val="0"/>
                <a:tint val="50000"/>
                <a:satMod val="300000"/>
              </a:schemeClr>
            </a:gs>
            <a:gs pos="35000">
              <a:schemeClr val="accent3">
                <a:hueOff val="1607181"/>
                <a:satOff val="-2411"/>
                <a:lumOff val="-392"/>
                <a:alphaOff val="0"/>
                <a:tint val="37000"/>
                <a:satMod val="300000"/>
              </a:schemeClr>
            </a:gs>
            <a:gs pos="100000">
              <a:schemeClr val="accent3">
                <a:hueOff val="1607181"/>
                <a:satOff val="-2411"/>
                <a:lumOff val="-39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1516327"/>
        <a:ext cx="101695" cy="98870"/>
      </dsp:txXfrm>
    </dsp:sp>
    <dsp:sp modelId="{9132F308-E04F-44EC-9F64-B1749C8615A5}">
      <dsp:nvSpPr>
        <dsp:cNvPr id="0" name=""/>
        <dsp:cNvSpPr/>
      </dsp:nvSpPr>
      <dsp:spPr>
        <a:xfrm>
          <a:off x="0" y="1681111"/>
          <a:ext cx="7488832" cy="557898"/>
        </a:xfrm>
        <a:prstGeom prst="roundRect">
          <a:avLst>
            <a:gd name="adj" fmla="val 10000"/>
          </a:avLst>
        </a:prstGeom>
        <a:gradFill rotWithShape="0">
          <a:gsLst>
            <a:gs pos="0">
              <a:schemeClr val="accent3">
                <a:hueOff val="2812566"/>
                <a:satOff val="-4220"/>
                <a:lumOff val="-686"/>
                <a:alphaOff val="0"/>
                <a:tint val="50000"/>
                <a:satMod val="300000"/>
              </a:schemeClr>
            </a:gs>
            <a:gs pos="35000">
              <a:schemeClr val="accent3">
                <a:hueOff val="2812566"/>
                <a:satOff val="-4220"/>
                <a:lumOff val="-686"/>
                <a:alphaOff val="0"/>
                <a:tint val="37000"/>
                <a:satMod val="300000"/>
              </a:schemeClr>
            </a:gs>
            <a:gs pos="100000">
              <a:schemeClr val="accent3">
                <a:hueOff val="2812566"/>
                <a:satOff val="-4220"/>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mn-lt"/>
              <a:ea typeface="+mn-ea"/>
              <a:cs typeface="+mn-cs"/>
            </a:rPr>
            <a:t>Aug 15: YOU submit documentation to Dean</a:t>
          </a:r>
        </a:p>
      </dsp:txBody>
      <dsp:txXfrm>
        <a:off x="16340" y="1697451"/>
        <a:ext cx="7456152" cy="525218"/>
      </dsp:txXfrm>
    </dsp:sp>
    <dsp:sp modelId="{D7C9B111-8C24-471C-9E52-120CD90714EC}">
      <dsp:nvSpPr>
        <dsp:cNvPr id="0" name=""/>
        <dsp:cNvSpPr/>
      </dsp:nvSpPr>
      <dsp:spPr>
        <a:xfrm rot="5400000">
          <a:off x="3673794" y="2248426"/>
          <a:ext cx="141243" cy="169491"/>
        </a:xfrm>
        <a:prstGeom prst="rightArrow">
          <a:avLst>
            <a:gd name="adj1" fmla="val 60000"/>
            <a:gd name="adj2" fmla="val 50000"/>
          </a:avLst>
        </a:prstGeom>
        <a:gradFill rotWithShape="0">
          <a:gsLst>
            <a:gs pos="0">
              <a:schemeClr val="accent3">
                <a:hueOff val="3214361"/>
                <a:satOff val="-4823"/>
                <a:lumOff val="-784"/>
                <a:alphaOff val="0"/>
                <a:tint val="50000"/>
                <a:satMod val="300000"/>
              </a:schemeClr>
            </a:gs>
            <a:gs pos="35000">
              <a:schemeClr val="accent3">
                <a:hueOff val="3214361"/>
                <a:satOff val="-4823"/>
                <a:lumOff val="-784"/>
                <a:alphaOff val="0"/>
                <a:tint val="37000"/>
                <a:satMod val="300000"/>
              </a:schemeClr>
            </a:gs>
            <a:gs pos="100000">
              <a:schemeClr val="accent3">
                <a:hueOff val="3214361"/>
                <a:satOff val="-4823"/>
                <a:lumOff val="-784"/>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2262550"/>
        <a:ext cx="101695" cy="98870"/>
      </dsp:txXfrm>
    </dsp:sp>
    <dsp:sp modelId="{EF73A255-81F3-4219-98DA-8101F229E4F4}">
      <dsp:nvSpPr>
        <dsp:cNvPr id="0" name=""/>
        <dsp:cNvSpPr/>
      </dsp:nvSpPr>
      <dsp:spPr>
        <a:xfrm>
          <a:off x="0" y="2427334"/>
          <a:ext cx="7488832" cy="557898"/>
        </a:xfrm>
        <a:prstGeom prst="roundRect">
          <a:avLst>
            <a:gd name="adj" fmla="val 10000"/>
          </a:avLst>
        </a:prstGeom>
        <a:gradFill rotWithShape="0">
          <a:gsLst>
            <a:gs pos="0">
              <a:schemeClr val="accent3">
                <a:hueOff val="4218849"/>
                <a:satOff val="-6330"/>
                <a:lumOff val="-1029"/>
                <a:alphaOff val="0"/>
                <a:tint val="50000"/>
                <a:satMod val="300000"/>
              </a:schemeClr>
            </a:gs>
            <a:gs pos="35000">
              <a:schemeClr val="accent3">
                <a:hueOff val="4218849"/>
                <a:satOff val="-6330"/>
                <a:lumOff val="-1029"/>
                <a:alphaOff val="0"/>
                <a:tint val="37000"/>
                <a:satMod val="300000"/>
              </a:schemeClr>
            </a:gs>
            <a:gs pos="100000">
              <a:schemeClr val="accent3">
                <a:hueOff val="4218849"/>
                <a:satOff val="-6330"/>
                <a:lumOff val="-102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mn-lt"/>
              <a:ea typeface="+mn-ea"/>
              <a:cs typeface="+mn-cs"/>
            </a:rPr>
            <a:t>Oct 15:  referees submit evaluation</a:t>
          </a:r>
        </a:p>
      </dsp:txBody>
      <dsp:txXfrm>
        <a:off x="16340" y="2443674"/>
        <a:ext cx="7456152" cy="525218"/>
      </dsp:txXfrm>
    </dsp:sp>
    <dsp:sp modelId="{D32AB2FC-1B7D-41DB-9AB6-CDD38C936C23}">
      <dsp:nvSpPr>
        <dsp:cNvPr id="0" name=""/>
        <dsp:cNvSpPr/>
      </dsp:nvSpPr>
      <dsp:spPr>
        <a:xfrm rot="5400000">
          <a:off x="3673794" y="2994649"/>
          <a:ext cx="141243" cy="169491"/>
        </a:xfrm>
        <a:prstGeom prst="rightArrow">
          <a:avLst>
            <a:gd name="adj1" fmla="val 60000"/>
            <a:gd name="adj2" fmla="val 50000"/>
          </a:avLst>
        </a:prstGeom>
        <a:gradFill rotWithShape="0">
          <a:gsLst>
            <a:gs pos="0">
              <a:schemeClr val="accent3">
                <a:hueOff val="4821541"/>
                <a:satOff val="-7234"/>
                <a:lumOff val="-1176"/>
                <a:alphaOff val="0"/>
                <a:tint val="50000"/>
                <a:satMod val="300000"/>
              </a:schemeClr>
            </a:gs>
            <a:gs pos="35000">
              <a:schemeClr val="accent3">
                <a:hueOff val="4821541"/>
                <a:satOff val="-7234"/>
                <a:lumOff val="-1176"/>
                <a:alphaOff val="0"/>
                <a:tint val="37000"/>
                <a:satMod val="300000"/>
              </a:schemeClr>
            </a:gs>
            <a:gs pos="100000">
              <a:schemeClr val="accent3">
                <a:hueOff val="4821541"/>
                <a:satOff val="-7234"/>
                <a:lumOff val="-117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3008773"/>
        <a:ext cx="101695" cy="98870"/>
      </dsp:txXfrm>
    </dsp:sp>
    <dsp:sp modelId="{00465F50-B9BF-4961-9A25-F91D10A31B78}">
      <dsp:nvSpPr>
        <dsp:cNvPr id="0" name=""/>
        <dsp:cNvSpPr/>
      </dsp:nvSpPr>
      <dsp:spPr>
        <a:xfrm>
          <a:off x="0" y="3173557"/>
          <a:ext cx="7488832" cy="557898"/>
        </a:xfrm>
        <a:prstGeom prst="roundRect">
          <a:avLst>
            <a:gd name="adj" fmla="val 10000"/>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mn-lt"/>
              <a:ea typeface="+mn-ea"/>
              <a:cs typeface="+mn-cs"/>
            </a:rPr>
            <a:t>Nov 15: FRC recommends to YOU, Dean &amp; Provost</a:t>
          </a:r>
        </a:p>
      </dsp:txBody>
      <dsp:txXfrm>
        <a:off x="16340" y="3189897"/>
        <a:ext cx="7456152" cy="525218"/>
      </dsp:txXfrm>
    </dsp:sp>
    <dsp:sp modelId="{487C716A-6FA1-46F8-BAED-41CE120D9111}">
      <dsp:nvSpPr>
        <dsp:cNvPr id="0" name=""/>
        <dsp:cNvSpPr/>
      </dsp:nvSpPr>
      <dsp:spPr>
        <a:xfrm rot="5400000">
          <a:off x="3673794" y="3740872"/>
          <a:ext cx="141243" cy="169491"/>
        </a:xfrm>
        <a:prstGeom prst="rightArrow">
          <a:avLst>
            <a:gd name="adj1" fmla="val 60000"/>
            <a:gd name="adj2" fmla="val 50000"/>
          </a:avLst>
        </a:prstGeom>
        <a:gradFill rotWithShape="0">
          <a:gsLst>
            <a:gs pos="0">
              <a:schemeClr val="accent3">
                <a:hueOff val="6428722"/>
                <a:satOff val="-9646"/>
                <a:lumOff val="-1569"/>
                <a:alphaOff val="0"/>
                <a:tint val="50000"/>
                <a:satMod val="300000"/>
              </a:schemeClr>
            </a:gs>
            <a:gs pos="35000">
              <a:schemeClr val="accent3">
                <a:hueOff val="6428722"/>
                <a:satOff val="-9646"/>
                <a:lumOff val="-1569"/>
                <a:alphaOff val="0"/>
                <a:tint val="37000"/>
                <a:satMod val="300000"/>
              </a:schemeClr>
            </a:gs>
            <a:gs pos="100000">
              <a:schemeClr val="accent3">
                <a:hueOff val="6428722"/>
                <a:satOff val="-9646"/>
                <a:lumOff val="-156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3754996"/>
        <a:ext cx="101695" cy="98870"/>
      </dsp:txXfrm>
    </dsp:sp>
    <dsp:sp modelId="{1F486F53-C107-4041-84D7-4076D2028CF6}">
      <dsp:nvSpPr>
        <dsp:cNvPr id="0" name=""/>
        <dsp:cNvSpPr/>
      </dsp:nvSpPr>
      <dsp:spPr>
        <a:xfrm>
          <a:off x="0" y="3919779"/>
          <a:ext cx="7488832" cy="557898"/>
        </a:xfrm>
        <a:prstGeom prst="roundRect">
          <a:avLst>
            <a:gd name="adj" fmla="val 10000"/>
          </a:avLst>
        </a:prstGeom>
        <a:gradFill rotWithShape="0">
          <a:gsLst>
            <a:gs pos="0">
              <a:schemeClr val="accent3">
                <a:hueOff val="7031415"/>
                <a:satOff val="-10550"/>
                <a:lumOff val="-1716"/>
                <a:alphaOff val="0"/>
                <a:tint val="50000"/>
                <a:satMod val="300000"/>
              </a:schemeClr>
            </a:gs>
            <a:gs pos="35000">
              <a:schemeClr val="accent3">
                <a:hueOff val="7031415"/>
                <a:satOff val="-10550"/>
                <a:lumOff val="-1716"/>
                <a:alphaOff val="0"/>
                <a:tint val="37000"/>
                <a:satMod val="300000"/>
              </a:schemeClr>
            </a:gs>
            <a:gs pos="100000">
              <a:schemeClr val="accent3">
                <a:hueOff val="7031415"/>
                <a:satOff val="-10550"/>
                <a:lumOff val="-171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0" kern="1200" dirty="0">
              <a:effectLst/>
              <a:latin typeface="+mn-lt"/>
              <a:ea typeface="+mn-ea"/>
              <a:cs typeface="+mn-cs"/>
            </a:rPr>
            <a:t>Mar 31: TPC </a:t>
          </a:r>
          <a:r>
            <a:rPr lang="en-US" sz="2400" b="0" kern="1200" dirty="0">
              <a:effectLst/>
              <a:latin typeface="+mn-lt"/>
              <a:ea typeface="+mn-ea"/>
              <a:cs typeface="+mn-cs"/>
            </a:rPr>
            <a:t>recommends</a:t>
          </a:r>
          <a:r>
            <a:rPr lang="en-CA" sz="2400" b="0" kern="1200" dirty="0">
              <a:effectLst/>
              <a:latin typeface="+mn-lt"/>
              <a:ea typeface="+mn-ea"/>
              <a:cs typeface="+mn-cs"/>
            </a:rPr>
            <a:t> to </a:t>
          </a:r>
          <a:r>
            <a:rPr lang="en-US" sz="2400" b="0" kern="1200" dirty="0">
              <a:effectLst/>
              <a:latin typeface="+mn-lt"/>
              <a:ea typeface="+mn-ea"/>
              <a:cs typeface="+mn-cs"/>
            </a:rPr>
            <a:t>YOU and President</a:t>
          </a:r>
        </a:p>
      </dsp:txBody>
      <dsp:txXfrm>
        <a:off x="16340" y="3936119"/>
        <a:ext cx="7456152" cy="525218"/>
      </dsp:txXfrm>
    </dsp:sp>
    <dsp:sp modelId="{B469D606-5489-41AC-818E-A0A523600119}">
      <dsp:nvSpPr>
        <dsp:cNvPr id="0" name=""/>
        <dsp:cNvSpPr/>
      </dsp:nvSpPr>
      <dsp:spPr>
        <a:xfrm rot="5400000">
          <a:off x="3673794" y="4487095"/>
          <a:ext cx="141243" cy="169491"/>
        </a:xfrm>
        <a:prstGeom prst="rightArrow">
          <a:avLst>
            <a:gd name="adj1" fmla="val 60000"/>
            <a:gd name="adj2" fmla="val 50000"/>
          </a:avLst>
        </a:prstGeom>
        <a:gradFill rotWithShape="0">
          <a:gsLst>
            <a:gs pos="0">
              <a:schemeClr val="accent3">
                <a:hueOff val="8035903"/>
                <a:satOff val="-12057"/>
                <a:lumOff val="-1961"/>
                <a:alphaOff val="0"/>
                <a:tint val="50000"/>
                <a:satMod val="300000"/>
              </a:schemeClr>
            </a:gs>
            <a:gs pos="35000">
              <a:schemeClr val="accent3">
                <a:hueOff val="8035903"/>
                <a:satOff val="-12057"/>
                <a:lumOff val="-1961"/>
                <a:alphaOff val="0"/>
                <a:tint val="37000"/>
                <a:satMod val="300000"/>
              </a:schemeClr>
            </a:gs>
            <a:gs pos="100000">
              <a:schemeClr val="accent3">
                <a:hueOff val="8035903"/>
                <a:satOff val="-12057"/>
                <a:lumOff val="-196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4501219"/>
        <a:ext cx="101695" cy="98870"/>
      </dsp:txXfrm>
    </dsp:sp>
    <dsp:sp modelId="{C06642A7-B032-4836-86B4-4D54B2F08CD3}">
      <dsp:nvSpPr>
        <dsp:cNvPr id="0" name=""/>
        <dsp:cNvSpPr/>
      </dsp:nvSpPr>
      <dsp:spPr>
        <a:xfrm>
          <a:off x="0" y="4666002"/>
          <a:ext cx="7488832" cy="557898"/>
        </a:xfrm>
        <a:prstGeom prst="roundRect">
          <a:avLst>
            <a:gd name="adj" fmla="val 10000"/>
          </a:avLst>
        </a:prstGeom>
        <a:gradFill rotWithShape="0">
          <a:gsLst>
            <a:gs pos="0">
              <a:schemeClr val="accent3">
                <a:hueOff val="8437698"/>
                <a:satOff val="-12660"/>
                <a:lumOff val="-2059"/>
                <a:alphaOff val="0"/>
                <a:tint val="50000"/>
                <a:satMod val="300000"/>
              </a:schemeClr>
            </a:gs>
            <a:gs pos="35000">
              <a:schemeClr val="accent3">
                <a:hueOff val="8437698"/>
                <a:satOff val="-12660"/>
                <a:lumOff val="-2059"/>
                <a:alphaOff val="0"/>
                <a:tint val="37000"/>
                <a:satMod val="300000"/>
              </a:schemeClr>
            </a:gs>
            <a:gs pos="100000">
              <a:schemeClr val="accent3">
                <a:hueOff val="8437698"/>
                <a:satOff val="-12660"/>
                <a:lumOff val="-20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0" kern="1200" dirty="0">
              <a:effectLst/>
              <a:latin typeface="+mn-lt"/>
              <a:ea typeface="+mn-ea"/>
              <a:cs typeface="+mn-cs"/>
            </a:rPr>
            <a:t>Apr 30: </a:t>
          </a:r>
          <a:r>
            <a:rPr lang="en-US" sz="2400" b="0" kern="1200" dirty="0">
              <a:effectLst/>
              <a:latin typeface="+mn-lt"/>
              <a:ea typeface="+mn-ea"/>
              <a:cs typeface="+mn-cs"/>
            </a:rPr>
            <a:t>President recommends to YOU, FA and TPC</a:t>
          </a:r>
        </a:p>
      </dsp:txBody>
      <dsp:txXfrm>
        <a:off x="16340" y="4682342"/>
        <a:ext cx="7456152" cy="525218"/>
      </dsp:txXfrm>
    </dsp:sp>
    <dsp:sp modelId="{C4B599AC-992F-49F8-9ABA-E6AC19E791A3}">
      <dsp:nvSpPr>
        <dsp:cNvPr id="0" name=""/>
        <dsp:cNvSpPr/>
      </dsp:nvSpPr>
      <dsp:spPr>
        <a:xfrm rot="5400000">
          <a:off x="3673794" y="5233317"/>
          <a:ext cx="141243" cy="169491"/>
        </a:xfrm>
        <a:prstGeom prst="rightArrow">
          <a:avLst>
            <a:gd name="adj1" fmla="val 60000"/>
            <a:gd name="adj2" fmla="val 50000"/>
          </a:avLst>
        </a:prstGeom>
        <a:gradFill rotWithShape="0">
          <a:gsLst>
            <a:gs pos="0">
              <a:schemeClr val="accent3">
                <a:hueOff val="9643083"/>
                <a:satOff val="-14469"/>
                <a:lumOff val="-2353"/>
                <a:alphaOff val="0"/>
                <a:tint val="50000"/>
                <a:satMod val="300000"/>
              </a:schemeClr>
            </a:gs>
            <a:gs pos="35000">
              <a:schemeClr val="accent3">
                <a:hueOff val="9643083"/>
                <a:satOff val="-14469"/>
                <a:lumOff val="-2353"/>
                <a:alphaOff val="0"/>
                <a:tint val="37000"/>
                <a:satMod val="300000"/>
              </a:schemeClr>
            </a:gs>
            <a:gs pos="100000">
              <a:schemeClr val="accent3">
                <a:hueOff val="9643083"/>
                <a:satOff val="-14469"/>
                <a:lumOff val="-235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5247441"/>
        <a:ext cx="101695" cy="98870"/>
      </dsp:txXfrm>
    </dsp:sp>
    <dsp:sp modelId="{384397EA-3F4A-4CEB-810C-1D06AD4D5191}">
      <dsp:nvSpPr>
        <dsp:cNvPr id="0" name=""/>
        <dsp:cNvSpPr/>
      </dsp:nvSpPr>
      <dsp:spPr>
        <a:xfrm>
          <a:off x="0" y="5412225"/>
          <a:ext cx="7488832" cy="557898"/>
        </a:xfrm>
        <a:prstGeom prst="roundRect">
          <a:avLst>
            <a:gd name="adj" fmla="val 10000"/>
          </a:avLst>
        </a:prstGeom>
        <a:gradFill rotWithShape="0">
          <a:gsLst>
            <a:gs pos="0">
              <a:schemeClr val="accent3">
                <a:hueOff val="9843981"/>
                <a:satOff val="-14770"/>
                <a:lumOff val="-2402"/>
                <a:alphaOff val="0"/>
                <a:tint val="50000"/>
                <a:satMod val="300000"/>
              </a:schemeClr>
            </a:gs>
            <a:gs pos="35000">
              <a:schemeClr val="accent3">
                <a:hueOff val="9843981"/>
                <a:satOff val="-14770"/>
                <a:lumOff val="-2402"/>
                <a:alphaOff val="0"/>
                <a:tint val="37000"/>
                <a:satMod val="300000"/>
              </a:schemeClr>
            </a:gs>
            <a:gs pos="100000">
              <a:schemeClr val="accent3">
                <a:hueOff val="9843981"/>
                <a:satOff val="-14770"/>
                <a:lumOff val="-240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mn-lt"/>
              <a:ea typeface="+mn-ea"/>
              <a:cs typeface="+mn-cs"/>
            </a:rPr>
            <a:t>President recommends to </a:t>
          </a:r>
          <a:r>
            <a:rPr lang="en-US" sz="2400" b="0" kern="1200" dirty="0" err="1">
              <a:effectLst/>
              <a:latin typeface="+mn-lt"/>
              <a:ea typeface="+mn-ea"/>
              <a:cs typeface="+mn-cs"/>
            </a:rPr>
            <a:t>BoG</a:t>
          </a:r>
          <a:r>
            <a:rPr lang="en-US" sz="2400" b="0" kern="1200" dirty="0">
              <a:effectLst/>
              <a:latin typeface="+mn-lt"/>
              <a:ea typeface="+mn-ea"/>
              <a:cs typeface="+mn-cs"/>
            </a:rPr>
            <a:t> at next scheduled meeting</a:t>
          </a:r>
        </a:p>
      </dsp:txBody>
      <dsp:txXfrm>
        <a:off x="16340" y="5428565"/>
        <a:ext cx="7456152" cy="525218"/>
      </dsp:txXfrm>
    </dsp:sp>
    <dsp:sp modelId="{638E0B8E-BE52-47BD-8A51-2D7F05259287}">
      <dsp:nvSpPr>
        <dsp:cNvPr id="0" name=""/>
        <dsp:cNvSpPr/>
      </dsp:nvSpPr>
      <dsp:spPr>
        <a:xfrm rot="5400000">
          <a:off x="3673794" y="5979540"/>
          <a:ext cx="141243" cy="169491"/>
        </a:xfrm>
        <a:prstGeom prst="rightArrow">
          <a:avLst>
            <a:gd name="adj1" fmla="val 60000"/>
            <a:gd name="adj2" fmla="val 5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5993664"/>
        <a:ext cx="101695" cy="98870"/>
      </dsp:txXfrm>
    </dsp:sp>
    <dsp:sp modelId="{BB5427CE-CECB-4724-B4B2-D2C040A9E79C}">
      <dsp:nvSpPr>
        <dsp:cNvPr id="0" name=""/>
        <dsp:cNvSpPr/>
      </dsp:nvSpPr>
      <dsp:spPr>
        <a:xfrm>
          <a:off x="0" y="6158448"/>
          <a:ext cx="7488832" cy="557898"/>
        </a:xfrm>
        <a:prstGeom prst="roundRect">
          <a:avLst>
            <a:gd name="adj" fmla="val 1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0" kern="1200" dirty="0">
              <a:effectLst/>
              <a:latin typeface="+mn-lt"/>
              <a:ea typeface="+mn-ea"/>
              <a:cs typeface="+mn-cs"/>
            </a:rPr>
            <a:t>Jul 1: </a:t>
          </a:r>
          <a:r>
            <a:rPr lang="en-US" sz="2400" b="0" kern="1200" dirty="0">
              <a:effectLst/>
              <a:latin typeface="+mn-lt"/>
              <a:ea typeface="+mn-ea"/>
              <a:cs typeface="+mn-cs"/>
            </a:rPr>
            <a:t>Promotion is effective</a:t>
          </a:r>
        </a:p>
      </dsp:txBody>
      <dsp:txXfrm>
        <a:off x="16340" y="6174788"/>
        <a:ext cx="7456152" cy="5252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324" tIns="46662" rIns="93324" bIns="46662" rtlCol="0"/>
          <a:lstStyle>
            <a:lvl1pPr algn="l">
              <a:defRPr sz="1200"/>
            </a:lvl1pPr>
          </a:lstStyle>
          <a:p>
            <a:r>
              <a:rPr lang="en-CA"/>
              <a:t>Tenure and Promotion Workshop</a:t>
            </a:r>
          </a:p>
        </p:txBody>
      </p:sp>
      <p:sp>
        <p:nvSpPr>
          <p:cNvPr id="3" name="Date Placeholder 2"/>
          <p:cNvSpPr>
            <a:spLocks noGrp="1"/>
          </p:cNvSpPr>
          <p:nvPr>
            <p:ph type="dt" sz="quarter" idx="1"/>
          </p:nvPr>
        </p:nvSpPr>
        <p:spPr>
          <a:xfrm>
            <a:off x="3970939" y="1"/>
            <a:ext cx="3037840" cy="464820"/>
          </a:xfrm>
          <a:prstGeom prst="rect">
            <a:avLst/>
          </a:prstGeom>
        </p:spPr>
        <p:txBody>
          <a:bodyPr vert="horz" lIns="93324" tIns="46662" rIns="93324" bIns="46662" rtlCol="0"/>
          <a:lstStyle>
            <a:lvl1pPr algn="r">
              <a:defRPr sz="1200"/>
            </a:lvl1pPr>
          </a:lstStyle>
          <a:p>
            <a:fld id="{E16AFCB1-F06D-4177-ACA0-BDF73ED49F3B}" type="datetimeFigureOut">
              <a:rPr lang="en-CA" smtClean="0"/>
              <a:t>2024-05-22</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324" tIns="46662" rIns="93324" bIns="46662" rtlCol="0" anchor="b"/>
          <a:lstStyle>
            <a:lvl1pPr algn="l">
              <a:defRPr sz="1200"/>
            </a:lvl1pPr>
          </a:lstStyle>
          <a:p>
            <a:endParaRPr lang="en-CA"/>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324" tIns="46662" rIns="93324" bIns="46662" rtlCol="0" anchor="b"/>
          <a:lstStyle>
            <a:lvl1pPr algn="r">
              <a:defRPr sz="1200"/>
            </a:lvl1pPr>
          </a:lstStyle>
          <a:p>
            <a:fld id="{286467B6-36C5-4C6E-8DC7-E2B3E728EFF1}" type="slidenum">
              <a:rPr lang="en-CA" smtClean="0"/>
              <a:t>‹#›</a:t>
            </a:fld>
            <a:endParaRPr lang="en-CA"/>
          </a:p>
        </p:txBody>
      </p:sp>
    </p:spTree>
    <p:extLst>
      <p:ext uri="{BB962C8B-B14F-4D97-AF65-F5344CB8AC3E}">
        <p14:creationId xmlns:p14="http://schemas.microsoft.com/office/powerpoint/2010/main" val="43682123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324" tIns="46662" rIns="93324" bIns="46662" rtlCol="0"/>
          <a:lstStyle>
            <a:lvl1pPr algn="l">
              <a:defRPr sz="1200"/>
            </a:lvl1pPr>
          </a:lstStyle>
          <a:p>
            <a:r>
              <a:rPr lang="en-CA"/>
              <a:t>Tenure and Promotion Workshop</a:t>
            </a:r>
          </a:p>
        </p:txBody>
      </p:sp>
      <p:sp>
        <p:nvSpPr>
          <p:cNvPr id="3" name="Date Placeholder 2"/>
          <p:cNvSpPr>
            <a:spLocks noGrp="1"/>
          </p:cNvSpPr>
          <p:nvPr>
            <p:ph type="dt" idx="1"/>
          </p:nvPr>
        </p:nvSpPr>
        <p:spPr>
          <a:xfrm>
            <a:off x="3970939" y="1"/>
            <a:ext cx="3037840" cy="464820"/>
          </a:xfrm>
          <a:prstGeom prst="rect">
            <a:avLst/>
          </a:prstGeom>
        </p:spPr>
        <p:txBody>
          <a:bodyPr vert="horz" lIns="93324" tIns="46662" rIns="93324" bIns="46662" rtlCol="0"/>
          <a:lstStyle>
            <a:lvl1pPr algn="r">
              <a:defRPr sz="1200"/>
            </a:lvl1pPr>
          </a:lstStyle>
          <a:p>
            <a:fld id="{72F5BE3B-C5C7-469B-AD5E-9DD3828DD707}" type="datetimeFigureOut">
              <a:rPr lang="en-CA" smtClean="0"/>
              <a:t>2024-05-22</a:t>
            </a:fld>
            <a:endParaRPr lang="en-CA"/>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324" tIns="46662" rIns="93324" bIns="46662" rtlCol="0" anchor="b"/>
          <a:lstStyle>
            <a:lvl1pPr algn="r">
              <a:defRPr sz="1200"/>
            </a:lvl1pPr>
          </a:lstStyle>
          <a:p>
            <a:fld id="{9739646B-A3ED-4ABC-837C-3FFDC39CC416}" type="slidenum">
              <a:rPr lang="en-CA" smtClean="0"/>
              <a:t>‹#›</a:t>
            </a:fld>
            <a:endParaRPr lang="en-CA"/>
          </a:p>
        </p:txBody>
      </p:sp>
    </p:spTree>
    <p:extLst>
      <p:ext uri="{BB962C8B-B14F-4D97-AF65-F5344CB8AC3E}">
        <p14:creationId xmlns:p14="http://schemas.microsoft.com/office/powerpoint/2010/main" val="287479293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1</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1137624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12</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3497481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739646B-A3ED-4ABC-837C-3FFDC39CC416}" type="slidenum">
              <a:rPr lang="en-CA" smtClean="0"/>
              <a:t>13</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4169991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739646B-A3ED-4ABC-837C-3FFDC39CC416}" type="slidenum">
              <a:rPr lang="en-CA" smtClean="0"/>
              <a:t>14</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436544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lstStyle/>
          <a:p>
            <a:r>
              <a:rPr lang="en-US" baseline="0" dirty="0"/>
              <a:t>2 days notice</a:t>
            </a:r>
          </a:p>
          <a:p>
            <a:r>
              <a:rPr lang="en-US" baseline="0" dirty="0"/>
              <a:t>Nothing anonymous, all dated</a:t>
            </a:r>
          </a:p>
          <a:p>
            <a:r>
              <a:rPr lang="en-US" baseline="0" dirty="0"/>
              <a:t>Not made available to a 3</a:t>
            </a:r>
            <a:r>
              <a:rPr lang="en-US" baseline="30000" dirty="0"/>
              <a:t>rd</a:t>
            </a:r>
            <a:r>
              <a:rPr lang="en-US" baseline="0" dirty="0"/>
              <a:t> party without the consent of a TF, unless 18.03c</a:t>
            </a:r>
            <a:endParaRPr lang="en-CA" dirty="0"/>
          </a:p>
        </p:txBody>
      </p:sp>
      <p:sp>
        <p:nvSpPr>
          <p:cNvPr id="4" name="Slide Number Placeholder 3"/>
          <p:cNvSpPr>
            <a:spLocks noGrp="1"/>
          </p:cNvSpPr>
          <p:nvPr>
            <p:ph type="sldNum" sz="quarter" idx="10"/>
          </p:nvPr>
        </p:nvSpPr>
        <p:spPr/>
        <p:txBody>
          <a:bodyPr/>
          <a:lstStyle/>
          <a:p>
            <a:fld id="{45A8D794-43C5-4591-8074-3BDB77A8F79C}" type="slidenum">
              <a:rPr lang="en-CA" smtClean="0"/>
              <a:t>15</a:t>
            </a:fld>
            <a:endParaRPr lang="en-CA"/>
          </a:p>
        </p:txBody>
      </p:sp>
    </p:spTree>
    <p:extLst>
      <p:ext uri="{BB962C8B-B14F-4D97-AF65-F5344CB8AC3E}">
        <p14:creationId xmlns:p14="http://schemas.microsoft.com/office/powerpoint/2010/main" val="958495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5A8D794-43C5-4591-8074-3BDB77A8F79C}" type="slidenum">
              <a:rPr lang="en-CA" smtClean="0"/>
              <a:t>16</a:t>
            </a:fld>
            <a:endParaRPr lang="en-CA"/>
          </a:p>
        </p:txBody>
      </p:sp>
    </p:spTree>
    <p:extLst>
      <p:ext uri="{BB962C8B-B14F-4D97-AF65-F5344CB8AC3E}">
        <p14:creationId xmlns:p14="http://schemas.microsoft.com/office/powerpoint/2010/main" val="2320177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17</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2493874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18</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3808606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CF4111-C010-4461-8618-11284BA55398}" type="slidenum">
              <a:rPr lang="en-CA" smtClean="0"/>
              <a:t>20</a:t>
            </a:fld>
            <a:endParaRPr lang="en-CA"/>
          </a:p>
        </p:txBody>
      </p:sp>
    </p:spTree>
    <p:extLst>
      <p:ext uri="{BB962C8B-B14F-4D97-AF65-F5344CB8AC3E}">
        <p14:creationId xmlns:p14="http://schemas.microsoft.com/office/powerpoint/2010/main" val="1138881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sz="1200" dirty="0"/>
              <a:t>Updated CV (1</a:t>
            </a:r>
            <a:r>
              <a:rPr lang="en-CA" sz="1200" baseline="30000" dirty="0"/>
              <a:t>st</a:t>
            </a:r>
            <a:r>
              <a:rPr lang="en-CA" sz="1200" dirty="0"/>
              <a:t> item)</a:t>
            </a:r>
          </a:p>
          <a:p>
            <a:r>
              <a:rPr lang="en-CA" sz="1200" dirty="0"/>
              <a:t>Candidate’s statement re Research, Teaching and Service</a:t>
            </a:r>
          </a:p>
        </p:txBody>
      </p:sp>
      <p:sp>
        <p:nvSpPr>
          <p:cNvPr id="4" name="Slide Number Placeholder 3"/>
          <p:cNvSpPr>
            <a:spLocks noGrp="1"/>
          </p:cNvSpPr>
          <p:nvPr>
            <p:ph type="sldNum" sz="quarter" idx="10"/>
          </p:nvPr>
        </p:nvSpPr>
        <p:spPr/>
        <p:txBody>
          <a:bodyPr/>
          <a:lstStyle/>
          <a:p>
            <a:fld id="{9739646B-A3ED-4ABC-837C-3FFDC39CC416}" type="slidenum">
              <a:rPr lang="en-CA" smtClean="0"/>
              <a:t>21</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967364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ACF4111-C010-4461-8618-11284BA55398}" type="slidenum">
              <a:rPr lang="en-CA" smtClean="0"/>
              <a:t>23</a:t>
            </a:fld>
            <a:endParaRPr lang="en-CA"/>
          </a:p>
        </p:txBody>
      </p:sp>
    </p:spTree>
    <p:extLst>
      <p:ext uri="{BB962C8B-B14F-4D97-AF65-F5344CB8AC3E}">
        <p14:creationId xmlns:p14="http://schemas.microsoft.com/office/powerpoint/2010/main" val="2407789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5A8D794-43C5-4591-8074-3BDB77A8F79C}" type="slidenum">
              <a:rPr lang="en-CA" smtClean="0">
                <a:solidFill>
                  <a:prstClr val="black"/>
                </a:solidFill>
              </a:rPr>
              <a:pPr/>
              <a:t>2</a:t>
            </a:fld>
            <a:endParaRPr lang="en-CA">
              <a:solidFill>
                <a:prstClr val="black"/>
              </a:solidFill>
            </a:endParaRPr>
          </a:p>
        </p:txBody>
      </p:sp>
    </p:spTree>
    <p:extLst>
      <p:ext uri="{BB962C8B-B14F-4D97-AF65-F5344CB8AC3E}">
        <p14:creationId xmlns:p14="http://schemas.microsoft.com/office/powerpoint/2010/main" val="3803233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ACF4111-C010-4461-8618-11284BA55398}" type="slidenum">
              <a:rPr lang="en-CA" smtClean="0"/>
              <a:t>24</a:t>
            </a:fld>
            <a:endParaRPr lang="en-CA"/>
          </a:p>
        </p:txBody>
      </p:sp>
    </p:spTree>
    <p:extLst>
      <p:ext uri="{BB962C8B-B14F-4D97-AF65-F5344CB8AC3E}">
        <p14:creationId xmlns:p14="http://schemas.microsoft.com/office/powerpoint/2010/main" val="1872416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ACF4111-C010-4461-8618-11284BA55398}" type="slidenum">
              <a:rPr lang="en-CA" smtClean="0"/>
              <a:t>25</a:t>
            </a:fld>
            <a:endParaRPr lang="en-CA"/>
          </a:p>
        </p:txBody>
      </p:sp>
    </p:spTree>
    <p:extLst>
      <p:ext uri="{BB962C8B-B14F-4D97-AF65-F5344CB8AC3E}">
        <p14:creationId xmlns:p14="http://schemas.microsoft.com/office/powerpoint/2010/main" val="4189004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ACF4111-C010-4461-8618-11284BA55398}" type="slidenum">
              <a:rPr lang="en-CA" smtClean="0"/>
              <a:t>26</a:t>
            </a:fld>
            <a:endParaRPr lang="en-CA"/>
          </a:p>
        </p:txBody>
      </p:sp>
    </p:spTree>
    <p:extLst>
      <p:ext uri="{BB962C8B-B14F-4D97-AF65-F5344CB8AC3E}">
        <p14:creationId xmlns:p14="http://schemas.microsoft.com/office/powerpoint/2010/main" val="1886349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ACF4111-C010-4461-8618-11284BA55398}" type="slidenum">
              <a:rPr lang="en-CA" smtClean="0"/>
              <a:t>27</a:t>
            </a:fld>
            <a:endParaRPr lang="en-CA"/>
          </a:p>
        </p:txBody>
      </p:sp>
    </p:spTree>
    <p:extLst>
      <p:ext uri="{BB962C8B-B14F-4D97-AF65-F5344CB8AC3E}">
        <p14:creationId xmlns:p14="http://schemas.microsoft.com/office/powerpoint/2010/main" val="387214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See</a:t>
            </a:r>
            <a:endParaRPr lang="en-US" dirty="0"/>
          </a:p>
        </p:txBody>
      </p:sp>
      <p:sp>
        <p:nvSpPr>
          <p:cNvPr id="4" name="Header Placeholder 3"/>
          <p:cNvSpPr>
            <a:spLocks noGrp="1"/>
          </p:cNvSpPr>
          <p:nvPr>
            <p:ph type="hdr" sz="quarter"/>
          </p:nvPr>
        </p:nvSpPr>
        <p:spPr/>
        <p:txBody>
          <a:bodyPr/>
          <a:lstStyle/>
          <a:p>
            <a:r>
              <a:rPr lang="en-CA"/>
              <a:t>Tenure and Promotion Workshop</a:t>
            </a:r>
          </a:p>
        </p:txBody>
      </p:sp>
      <p:sp>
        <p:nvSpPr>
          <p:cNvPr id="5" name="Slide Number Placeholder 4"/>
          <p:cNvSpPr>
            <a:spLocks noGrp="1"/>
          </p:cNvSpPr>
          <p:nvPr>
            <p:ph type="sldNum" sz="quarter" idx="5"/>
          </p:nvPr>
        </p:nvSpPr>
        <p:spPr/>
        <p:txBody>
          <a:bodyPr/>
          <a:lstStyle/>
          <a:p>
            <a:fld id="{9739646B-A3ED-4ABC-837C-3FFDC39CC416}" type="slidenum">
              <a:rPr lang="en-CA" smtClean="0"/>
              <a:t>28</a:t>
            </a:fld>
            <a:endParaRPr lang="en-CA"/>
          </a:p>
        </p:txBody>
      </p:sp>
    </p:spTree>
    <p:extLst>
      <p:ext uri="{BB962C8B-B14F-4D97-AF65-F5344CB8AC3E}">
        <p14:creationId xmlns:p14="http://schemas.microsoft.com/office/powerpoint/2010/main" val="2797710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2600" dirty="0"/>
              <a:t>Service and Administrative Positions</a:t>
            </a:r>
          </a:p>
          <a:p>
            <a:pPr lvl="1"/>
            <a:r>
              <a:rPr lang="en-CA" sz="2600" dirty="0"/>
              <a:t>University, professional (consultancies), clinical, community, other	</a:t>
            </a:r>
          </a:p>
          <a:p>
            <a:pPr marL="82296" indent="0">
              <a:buNone/>
            </a:pPr>
            <a:r>
              <a:rPr lang="en-CA" sz="2600" dirty="0"/>
              <a:t>		</a:t>
            </a:r>
          </a:p>
          <a:p>
            <a:pPr marL="0" indent="0">
              <a:buNone/>
            </a:pPr>
            <a:r>
              <a:rPr lang="en-CA" sz="2600" dirty="0"/>
              <a:t>Other Relevant Information</a:t>
            </a:r>
          </a:p>
          <a:p>
            <a:endParaRPr lang="en-US" dirty="0"/>
          </a:p>
        </p:txBody>
      </p:sp>
      <p:sp>
        <p:nvSpPr>
          <p:cNvPr id="4" name="Slide Number Placeholder 3"/>
          <p:cNvSpPr>
            <a:spLocks noGrp="1"/>
          </p:cNvSpPr>
          <p:nvPr>
            <p:ph type="sldNum" sz="quarter" idx="5"/>
          </p:nvPr>
        </p:nvSpPr>
        <p:spPr/>
        <p:txBody>
          <a:bodyPr/>
          <a:lstStyle/>
          <a:p>
            <a:fld id="{6ACF4111-C010-4461-8618-11284BA55398}" type="slidenum">
              <a:rPr lang="en-CA" smtClean="0"/>
              <a:t>29</a:t>
            </a:fld>
            <a:endParaRPr lang="en-CA"/>
          </a:p>
        </p:txBody>
      </p:sp>
    </p:spTree>
    <p:extLst>
      <p:ext uri="{BB962C8B-B14F-4D97-AF65-F5344CB8AC3E}">
        <p14:creationId xmlns:p14="http://schemas.microsoft.com/office/powerpoint/2010/main" val="1551450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ACF4111-C010-4461-8618-11284BA55398}" type="slidenum">
              <a:rPr lang="en-CA" smtClean="0"/>
              <a:t>30</a:t>
            </a:fld>
            <a:endParaRPr lang="en-CA"/>
          </a:p>
        </p:txBody>
      </p:sp>
    </p:spTree>
    <p:extLst>
      <p:ext uri="{BB962C8B-B14F-4D97-AF65-F5344CB8AC3E}">
        <p14:creationId xmlns:p14="http://schemas.microsoft.com/office/powerpoint/2010/main" val="633033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ACF4111-C010-4461-8618-11284BA55398}" type="slidenum">
              <a:rPr lang="en-CA" smtClean="0"/>
              <a:t>31</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647331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 For all cases that are not early applications for tenure, an unsuccessful candidate for tenure under Article 20.14 g) may appeal the decision by writing to the Chair of the Tenure and Promotion Appeal Committee within ten (10) Days after being informed of the decision. The grounds of the appeal must be specific, and must involve either: </a:t>
            </a:r>
          </a:p>
          <a:p>
            <a:r>
              <a:rPr lang="en-US" dirty="0" err="1"/>
              <a:t>i</a:t>
            </a:r>
            <a:r>
              <a:rPr lang="en-US" dirty="0"/>
              <a:t>. an alleged violation of the tenure procedures; and/or </a:t>
            </a:r>
          </a:p>
          <a:p>
            <a:r>
              <a:rPr lang="en-US" dirty="0"/>
              <a:t>ii. an allegation that one or more of the candidate's Research, Teaching or Service have not been fully and/or fairly evaluated. </a:t>
            </a:r>
          </a:p>
          <a:p>
            <a:endParaRPr lang="en-US" dirty="0"/>
          </a:p>
        </p:txBody>
      </p:sp>
      <p:sp>
        <p:nvSpPr>
          <p:cNvPr id="4" name="Header Placeholder 3"/>
          <p:cNvSpPr>
            <a:spLocks noGrp="1"/>
          </p:cNvSpPr>
          <p:nvPr>
            <p:ph type="hdr" sz="quarter"/>
          </p:nvPr>
        </p:nvSpPr>
        <p:spPr/>
        <p:txBody>
          <a:bodyPr/>
          <a:lstStyle/>
          <a:p>
            <a:r>
              <a:rPr lang="en-CA"/>
              <a:t>Tenure and Promotion Workshop</a:t>
            </a:r>
          </a:p>
        </p:txBody>
      </p:sp>
      <p:sp>
        <p:nvSpPr>
          <p:cNvPr id="5" name="Slide Number Placeholder 4"/>
          <p:cNvSpPr>
            <a:spLocks noGrp="1"/>
          </p:cNvSpPr>
          <p:nvPr>
            <p:ph type="sldNum" sz="quarter" idx="5"/>
          </p:nvPr>
        </p:nvSpPr>
        <p:spPr/>
        <p:txBody>
          <a:bodyPr/>
          <a:lstStyle/>
          <a:p>
            <a:fld id="{9739646B-A3ED-4ABC-837C-3FFDC39CC416}" type="slidenum">
              <a:rPr lang="en-CA" smtClean="0"/>
              <a:t>33</a:t>
            </a:fld>
            <a:endParaRPr lang="en-CA"/>
          </a:p>
        </p:txBody>
      </p:sp>
    </p:spTree>
    <p:extLst>
      <p:ext uri="{BB962C8B-B14F-4D97-AF65-F5344CB8AC3E}">
        <p14:creationId xmlns:p14="http://schemas.microsoft.com/office/powerpoint/2010/main" val="66078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34</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3710499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3</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970950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CA"/>
              <a:t>Tenure and Promotion Workshop</a:t>
            </a:r>
          </a:p>
        </p:txBody>
      </p:sp>
      <p:sp>
        <p:nvSpPr>
          <p:cNvPr id="5" name="Slide Number Placeholder 4"/>
          <p:cNvSpPr>
            <a:spLocks noGrp="1"/>
          </p:cNvSpPr>
          <p:nvPr>
            <p:ph type="sldNum" sz="quarter" idx="5"/>
          </p:nvPr>
        </p:nvSpPr>
        <p:spPr/>
        <p:txBody>
          <a:bodyPr/>
          <a:lstStyle/>
          <a:p>
            <a:fld id="{9739646B-A3ED-4ABC-837C-3FFDC39CC416}" type="slidenum">
              <a:rPr lang="en-CA" smtClean="0"/>
              <a:t>35</a:t>
            </a:fld>
            <a:endParaRPr lang="en-CA"/>
          </a:p>
        </p:txBody>
      </p:sp>
    </p:spTree>
    <p:extLst>
      <p:ext uri="{BB962C8B-B14F-4D97-AF65-F5344CB8AC3E}">
        <p14:creationId xmlns:p14="http://schemas.microsoft.com/office/powerpoint/2010/main" val="4174585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CA"/>
              <a:t>Tenure and Promotion Workshop</a:t>
            </a:r>
          </a:p>
        </p:txBody>
      </p:sp>
      <p:sp>
        <p:nvSpPr>
          <p:cNvPr id="5" name="Slide Number Placeholder 4"/>
          <p:cNvSpPr>
            <a:spLocks noGrp="1"/>
          </p:cNvSpPr>
          <p:nvPr>
            <p:ph type="sldNum" sz="quarter" idx="5"/>
          </p:nvPr>
        </p:nvSpPr>
        <p:spPr/>
        <p:txBody>
          <a:bodyPr/>
          <a:lstStyle/>
          <a:p>
            <a:fld id="{9739646B-A3ED-4ABC-837C-3FFDC39CC416}" type="slidenum">
              <a:rPr lang="en-CA" smtClean="0"/>
              <a:t>36</a:t>
            </a:fld>
            <a:endParaRPr lang="en-CA"/>
          </a:p>
        </p:txBody>
      </p:sp>
    </p:spTree>
    <p:extLst>
      <p:ext uri="{BB962C8B-B14F-4D97-AF65-F5344CB8AC3E}">
        <p14:creationId xmlns:p14="http://schemas.microsoft.com/office/powerpoint/2010/main" val="2129908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37</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1139980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38</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3399674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5</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2413860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739646B-A3ED-4ABC-837C-3FFDC39CC416}" type="slidenum">
              <a:rPr lang="en-CA" smtClean="0"/>
              <a:t>6</a:t>
            </a:fld>
            <a:endParaRPr lang="en-CA"/>
          </a:p>
        </p:txBody>
      </p:sp>
    </p:spTree>
    <p:extLst>
      <p:ext uri="{BB962C8B-B14F-4D97-AF65-F5344CB8AC3E}">
        <p14:creationId xmlns:p14="http://schemas.microsoft.com/office/powerpoint/2010/main" val="3199348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739646B-A3ED-4ABC-837C-3FFDC39CC416}" type="slidenum">
              <a:rPr lang="en-CA" smtClean="0"/>
              <a:t>8</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2442959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dirty="0"/>
              <a:t>TPC recommendation summarizes evidence before it and provides detailed reasons</a:t>
            </a:r>
          </a:p>
          <a:p>
            <a:r>
              <a:rPr lang="en-US" sz="1200" dirty="0"/>
              <a:t>Final recommendation reviewed by all members</a:t>
            </a:r>
          </a:p>
        </p:txBody>
      </p:sp>
      <p:sp>
        <p:nvSpPr>
          <p:cNvPr id="4" name="Slide Number Placeholder 3"/>
          <p:cNvSpPr>
            <a:spLocks noGrp="1"/>
          </p:cNvSpPr>
          <p:nvPr>
            <p:ph type="sldNum" sz="quarter" idx="10"/>
          </p:nvPr>
        </p:nvSpPr>
        <p:spPr/>
        <p:txBody>
          <a:bodyPr/>
          <a:lstStyle/>
          <a:p>
            <a:fld id="{9739646B-A3ED-4ABC-837C-3FFDC39CC416}" type="slidenum">
              <a:rPr lang="en-CA" smtClean="0"/>
              <a:t>9</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3071493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10</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3071493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11</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699507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7AEB3D77-B5A9-4F29-890A-8412D674CFF9}" type="datetimeFigureOut">
              <a:rPr lang="en-CA" smtClean="0"/>
              <a:t>2024-05-22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1646670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AEB3D77-B5A9-4F29-890A-8412D674CFF9}" type="datetimeFigureOut">
              <a:rPr lang="en-CA" smtClean="0"/>
              <a:t>2024-05-22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80201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AEB3D77-B5A9-4F29-890A-8412D674CFF9}" type="datetimeFigureOut">
              <a:rPr lang="en-CA" smtClean="0"/>
              <a:t>2024-05-22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694690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
        <p:nvSpPr>
          <p:cNvPr id="14" name="Title 13"/>
          <p:cNvSpPr>
            <a:spLocks noGrp="1"/>
          </p:cNvSpPr>
          <p:nvPr>
            <p:ph type="ctrTitle"/>
          </p:nvPr>
        </p:nvSpPr>
        <p:spPr>
          <a:xfrm>
            <a:off x="1775520" y="3212976"/>
            <a:ext cx="8928992" cy="648072"/>
          </a:xfrm>
        </p:spPr>
        <p:txBody>
          <a:bodyPr anchor="b"/>
          <a:lstStyle>
            <a:lvl1pPr algn="ctr">
              <a:defRPr b="0" i="0">
                <a:latin typeface="Helvetica Neue Bold Condensed"/>
                <a:cs typeface="Helvetica Neue Bold Condensed"/>
              </a:defRPr>
            </a:lvl1pPr>
            <a:extLst/>
          </a:lstStyle>
          <a:p>
            <a:r>
              <a:rPr kumimoji="0" lang="en-US" dirty="0"/>
              <a:t>Click to edit Master title style</a:t>
            </a:r>
          </a:p>
        </p:txBody>
      </p:sp>
      <p:sp>
        <p:nvSpPr>
          <p:cNvPr id="7" name="Date Placeholder 6"/>
          <p:cNvSpPr>
            <a:spLocks noGrp="1"/>
          </p:cNvSpPr>
          <p:nvPr>
            <p:ph type="dt" sz="half" idx="10"/>
          </p:nvPr>
        </p:nvSpPr>
        <p:spPr/>
        <p:txBody>
          <a:bodyPr/>
          <a:lstStyle/>
          <a:p>
            <a:fld id="{7AEB3D77-B5A9-4F29-890A-8412D674CFF9}" type="datetimeFigureOut">
              <a:rPr lang="en-CA" smtClean="0"/>
              <a:t>2024-05-22</a:t>
            </a:fld>
            <a:endParaRPr lang="en-CA"/>
          </a:p>
        </p:txBody>
      </p:sp>
      <p:sp>
        <p:nvSpPr>
          <p:cNvPr id="20" name="Footer Placeholder 19"/>
          <p:cNvSpPr>
            <a:spLocks noGrp="1"/>
          </p:cNvSpPr>
          <p:nvPr>
            <p:ph type="ftr" sz="quarter" idx="11"/>
          </p:nvPr>
        </p:nvSpPr>
        <p:spPr/>
        <p:txBody>
          <a:bodyPr/>
          <a:lstStyle/>
          <a:p>
            <a:endParaRPr lang="en-CA"/>
          </a:p>
        </p:txBody>
      </p:sp>
      <p:sp>
        <p:nvSpPr>
          <p:cNvPr id="10" name="Slide Number Placeholder 9"/>
          <p:cNvSpPr>
            <a:spLocks noGrp="1"/>
          </p:cNvSpPr>
          <p:nvPr>
            <p:ph type="sldNum" sz="quarter" idx="12"/>
          </p:nvPr>
        </p:nvSpPr>
        <p:spPr/>
        <p:txBody>
          <a:bodyPr/>
          <a:lstStyle/>
          <a:p>
            <a:fld id="{65D3736E-E07E-415D-9E3F-0BB15E0BD348}" type="slidenum">
              <a:rPr lang="en-CA" smtClean="0"/>
              <a:t>‹#›</a:t>
            </a:fld>
            <a:endParaRPr lang="en-CA"/>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340602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2C1C4342-9367-47F2-BF78-434CF3C33F68}" type="datetime1">
              <a:rPr lang="en-CA" smtClean="0">
                <a:solidFill>
                  <a:prstClr val="black">
                    <a:tint val="75000"/>
                  </a:prstClr>
                </a:solidFill>
              </a:rPr>
              <a:pPr/>
              <a:t>2024-05-22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dirty="0">
                <a:solidFill>
                  <a:prstClr val="black">
                    <a:tint val="75000"/>
                  </a:prstClr>
                </a:solidFill>
              </a:rPr>
              <a:t>UOIT FA</a:t>
            </a:r>
          </a:p>
        </p:txBody>
      </p:sp>
      <p:sp>
        <p:nvSpPr>
          <p:cNvPr id="6" name="Slide Number Placeholder 5"/>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94008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6C885FD-4057-47F1-BC5F-07A747CDBCFD}" type="datetime1">
              <a:rPr lang="en-CA" smtClean="0">
                <a:solidFill>
                  <a:prstClr val="black">
                    <a:tint val="75000"/>
                  </a:prstClr>
                </a:solidFill>
              </a:rPr>
              <a:pPr/>
              <a:t>2024-05-22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76589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4094F6-CD15-40FD-8BAB-9089DE62DD71}" type="datetime1">
              <a:rPr lang="en-CA" smtClean="0">
                <a:solidFill>
                  <a:prstClr val="black">
                    <a:tint val="75000"/>
                  </a:prstClr>
                </a:solidFill>
              </a:rPr>
              <a:pPr/>
              <a:t>2024-05-22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dirty="0">
                <a:solidFill>
                  <a:prstClr val="black">
                    <a:tint val="75000"/>
                  </a:prstClr>
                </a:solidFill>
              </a:rPr>
              <a:t>UOIT FA</a:t>
            </a:r>
          </a:p>
        </p:txBody>
      </p:sp>
      <p:sp>
        <p:nvSpPr>
          <p:cNvPr id="6" name="Slide Number Placeholder 5"/>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42547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56664F6-FF1A-4FA1-BF27-EA56CB9607E1}" type="datetime1">
              <a:rPr lang="en-CA" smtClean="0">
                <a:solidFill>
                  <a:prstClr val="black">
                    <a:tint val="75000"/>
                  </a:prstClr>
                </a:solidFill>
              </a:rPr>
              <a:pPr/>
              <a:t>2024-05-22</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r>
              <a:rPr lang="en-CA" dirty="0">
                <a:solidFill>
                  <a:prstClr val="black">
                    <a:tint val="75000"/>
                  </a:prstClr>
                </a:solidFill>
              </a:rPr>
              <a:t>UOIT FA</a:t>
            </a:r>
          </a:p>
        </p:txBody>
      </p:sp>
      <p:sp>
        <p:nvSpPr>
          <p:cNvPr id="7" name="Slide Number Placeholder 6"/>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pic>
        <p:nvPicPr>
          <p:cNvPr id="8" name="Picture 7">
            <a:extLst>
              <a:ext uri="{FF2B5EF4-FFF2-40B4-BE49-F238E27FC236}">
                <a16:creationId xmlns:a16="http://schemas.microsoft.com/office/drawing/2014/main" id="{3CFE19C5-188E-4FFA-8215-7B78A5C6B31B}"/>
              </a:ext>
            </a:extLst>
          </p:cNvPr>
          <p:cNvPicPr>
            <a:picLocks noChangeAspect="1"/>
          </p:cNvPicPr>
          <p:nvPr userDrawn="1"/>
        </p:nvPicPr>
        <p:blipFill>
          <a:blip r:embed="rId2"/>
          <a:stretch>
            <a:fillRect/>
          </a:stretch>
        </p:blipFill>
        <p:spPr>
          <a:xfrm>
            <a:off x="142324" y="6094149"/>
            <a:ext cx="2614451" cy="489213"/>
          </a:xfrm>
          <a:prstGeom prst="rect">
            <a:avLst/>
          </a:prstGeom>
        </p:spPr>
      </p:pic>
    </p:spTree>
    <p:extLst>
      <p:ext uri="{BB962C8B-B14F-4D97-AF65-F5344CB8AC3E}">
        <p14:creationId xmlns:p14="http://schemas.microsoft.com/office/powerpoint/2010/main" val="2908321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DD4DEA6-8CBF-4EEF-A58E-1C636A263106}" type="datetime1">
              <a:rPr lang="en-CA" smtClean="0">
                <a:solidFill>
                  <a:prstClr val="black">
                    <a:tint val="75000"/>
                  </a:prstClr>
                </a:solidFill>
              </a:rPr>
              <a:pPr/>
              <a:t>2024-05-22</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r>
              <a:rPr lang="en-CA">
                <a:solidFill>
                  <a:prstClr val="black">
                    <a:tint val="75000"/>
                  </a:prstClr>
                </a:solidFill>
              </a:rPr>
              <a:t>UOIT FA</a:t>
            </a:r>
          </a:p>
        </p:txBody>
      </p:sp>
      <p:sp>
        <p:nvSpPr>
          <p:cNvPr id="9" name="Slide Number Placeholder 8"/>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90213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EF426B4-2C74-4F30-932D-68B9E2333A42}" type="datetime1">
              <a:rPr lang="en-CA" smtClean="0">
                <a:solidFill>
                  <a:prstClr val="black">
                    <a:tint val="75000"/>
                  </a:prstClr>
                </a:solidFill>
              </a:rPr>
              <a:pPr/>
              <a:t>2024-05-22</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r>
              <a:rPr lang="en-CA">
                <a:solidFill>
                  <a:prstClr val="black">
                    <a:tint val="75000"/>
                  </a:prstClr>
                </a:solidFill>
              </a:rPr>
              <a:t>UOIT FA</a:t>
            </a:r>
          </a:p>
        </p:txBody>
      </p:sp>
      <p:sp>
        <p:nvSpPr>
          <p:cNvPr id="5" name="Slide Number Placeholder 4"/>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38117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FF19B-49F7-4BF8-8373-2D366171D8AC}" type="datetime1">
              <a:rPr lang="en-CA" smtClean="0">
                <a:solidFill>
                  <a:prstClr val="black">
                    <a:tint val="75000"/>
                  </a:prstClr>
                </a:solidFill>
              </a:rPr>
              <a:pPr/>
              <a:t>2024-05-22</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r>
              <a:rPr lang="en-CA">
                <a:solidFill>
                  <a:prstClr val="black">
                    <a:tint val="75000"/>
                  </a:prstClr>
                </a:solidFill>
              </a:rPr>
              <a:t>UOIT FA</a:t>
            </a:r>
          </a:p>
        </p:txBody>
      </p:sp>
      <p:sp>
        <p:nvSpPr>
          <p:cNvPr id="4" name="Slide Number Placeholder 3"/>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3828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AEB3D77-B5A9-4F29-890A-8412D674CFF9}" type="datetimeFigureOut">
              <a:rPr lang="en-CA" smtClean="0"/>
              <a:t>2024-05-22</a:t>
            </a:fld>
            <a:endParaRPr lang="en-CA"/>
          </a:p>
        </p:txBody>
      </p:sp>
      <p:sp>
        <p:nvSpPr>
          <p:cNvPr id="5" name="Footer Placeholder 4"/>
          <p:cNvSpPr>
            <a:spLocks noGrp="1"/>
          </p:cNvSpPr>
          <p:nvPr>
            <p:ph type="ftr" sz="quarter" idx="11"/>
          </p:nvPr>
        </p:nvSpPr>
        <p:spPr/>
        <p:txBody>
          <a:bodyPr/>
          <a:lstStyle>
            <a:lvl1pPr>
              <a:defRPr sz="2800"/>
            </a:lvl1pPr>
          </a:lstStyle>
          <a:p>
            <a:endParaRPr lang="en-CA"/>
          </a:p>
        </p:txBody>
      </p:sp>
      <p:sp>
        <p:nvSpPr>
          <p:cNvPr id="6" name="Slide Number Placeholder 5"/>
          <p:cNvSpPr>
            <a:spLocks noGrp="1"/>
          </p:cNvSpPr>
          <p:nvPr>
            <p:ph type="sldNum" sz="quarter" idx="12"/>
          </p:nvPr>
        </p:nvSpPr>
        <p:spPr/>
        <p:txBody>
          <a:bodyPr/>
          <a:lstStyle>
            <a:lvl1pPr>
              <a:defRPr sz="2800"/>
            </a:lvl1pPr>
          </a:lstStyle>
          <a:p>
            <a:fld id="{65D3736E-E07E-415D-9E3F-0BB15E0BD348}" type="slidenum">
              <a:rPr lang="en-CA" smtClean="0"/>
              <a:t>‹#›</a:t>
            </a:fld>
            <a:endParaRPr lang="en-CA"/>
          </a:p>
        </p:txBody>
      </p:sp>
      <p:pic>
        <p:nvPicPr>
          <p:cNvPr id="7" name="Picture 6">
            <a:extLst>
              <a:ext uri="{FF2B5EF4-FFF2-40B4-BE49-F238E27FC236}">
                <a16:creationId xmlns:a16="http://schemas.microsoft.com/office/drawing/2014/main" id="{020A2486-8DA8-4466-8936-544BA353D60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09995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11690E-CF54-481B-A62B-B85189E7B1A5}" type="datetime1">
              <a:rPr lang="en-CA" smtClean="0">
                <a:solidFill>
                  <a:prstClr val="black">
                    <a:tint val="75000"/>
                  </a:prstClr>
                </a:solidFill>
              </a:rPr>
              <a:pPr/>
              <a:t>2024-05-22</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r>
              <a:rPr lang="en-CA">
                <a:solidFill>
                  <a:prstClr val="black">
                    <a:tint val="75000"/>
                  </a:prstClr>
                </a:solidFill>
              </a:rPr>
              <a:t>UOIT FA</a:t>
            </a:r>
          </a:p>
        </p:txBody>
      </p:sp>
      <p:sp>
        <p:nvSpPr>
          <p:cNvPr id="7" name="Slide Number Placeholder 6"/>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11196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9320F9F-365B-419E-AF99-10AB9DF2B1B0}" type="datetime1">
              <a:rPr lang="en-CA" smtClean="0">
                <a:solidFill>
                  <a:prstClr val="black">
                    <a:tint val="75000"/>
                  </a:prstClr>
                </a:solidFill>
              </a:rPr>
              <a:pPr/>
              <a:t>2024-05-22</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r>
              <a:rPr lang="en-CA">
                <a:solidFill>
                  <a:prstClr val="black">
                    <a:tint val="75000"/>
                  </a:prstClr>
                </a:solidFill>
              </a:rPr>
              <a:t>UOIT FA</a:t>
            </a:r>
          </a:p>
        </p:txBody>
      </p:sp>
      <p:sp>
        <p:nvSpPr>
          <p:cNvPr id="7" name="Slide Number Placeholder 6"/>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91052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0D203D1-2868-4D5E-B273-1FA0D1247F83}" type="datetime1">
              <a:rPr lang="en-CA" smtClean="0">
                <a:solidFill>
                  <a:prstClr val="black">
                    <a:tint val="75000"/>
                  </a:prstClr>
                </a:solidFill>
              </a:rPr>
              <a:pPr/>
              <a:t>2024-05-22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a:solidFill>
                  <a:prstClr val="black">
                    <a:tint val="75000"/>
                  </a:prstClr>
                </a:solidFill>
              </a:rPr>
              <a:t>UOIT FA</a:t>
            </a:r>
          </a:p>
        </p:txBody>
      </p:sp>
      <p:sp>
        <p:nvSpPr>
          <p:cNvPr id="6" name="Slide Number Placeholder 5"/>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78294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96DC084-C1FF-4BFE-92CD-40C06525EE85}" type="datetime1">
              <a:rPr lang="en-CA" smtClean="0">
                <a:solidFill>
                  <a:prstClr val="black">
                    <a:tint val="75000"/>
                  </a:prstClr>
                </a:solidFill>
              </a:rPr>
              <a:pPr/>
              <a:t>2024-05-22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a:solidFill>
                  <a:prstClr val="black">
                    <a:tint val="75000"/>
                  </a:prstClr>
                </a:solidFill>
              </a:rPr>
              <a:t>UOIT FA</a:t>
            </a:r>
          </a:p>
        </p:txBody>
      </p:sp>
      <p:sp>
        <p:nvSpPr>
          <p:cNvPr id="6" name="Slide Number Placeholder 5"/>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76046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
        <p:nvSpPr>
          <p:cNvPr id="14" name="Title 13"/>
          <p:cNvSpPr>
            <a:spLocks noGrp="1"/>
          </p:cNvSpPr>
          <p:nvPr>
            <p:ph type="ctrTitle"/>
          </p:nvPr>
        </p:nvSpPr>
        <p:spPr>
          <a:xfrm>
            <a:off x="1775520" y="3212976"/>
            <a:ext cx="8928992" cy="648072"/>
          </a:xfrm>
        </p:spPr>
        <p:txBody>
          <a:bodyPr anchor="b"/>
          <a:lstStyle>
            <a:lvl1pPr algn="ctr">
              <a:defRPr b="0" i="0">
                <a:latin typeface="Helvetica Neue Bold Condensed"/>
                <a:cs typeface="Helvetica Neue Bold Condensed"/>
              </a:defRPr>
            </a:lvl1pPr>
            <a:extLst/>
          </a:lstStyle>
          <a:p>
            <a:r>
              <a:rPr kumimoji="0" lang="en-US" dirty="0"/>
              <a:t>Click to edit Master title style</a:t>
            </a:r>
          </a:p>
        </p:txBody>
      </p:sp>
      <p:sp>
        <p:nvSpPr>
          <p:cNvPr id="7" name="Date Placeholder 6"/>
          <p:cNvSpPr>
            <a:spLocks noGrp="1"/>
          </p:cNvSpPr>
          <p:nvPr>
            <p:ph type="dt" sz="half" idx="10"/>
          </p:nvPr>
        </p:nvSpPr>
        <p:spPr/>
        <p:txBody>
          <a:bodyPr/>
          <a:lstStyle/>
          <a:p>
            <a:fld id="{7AEB3D77-B5A9-4F29-890A-8412D674CFF9}" type="datetimeFigureOut">
              <a:rPr lang="en-CA" smtClean="0"/>
              <a:t>2024-05-22</a:t>
            </a:fld>
            <a:endParaRPr lang="en-CA"/>
          </a:p>
        </p:txBody>
      </p:sp>
      <p:sp>
        <p:nvSpPr>
          <p:cNvPr id="20" name="Footer Placeholder 19"/>
          <p:cNvSpPr>
            <a:spLocks noGrp="1"/>
          </p:cNvSpPr>
          <p:nvPr>
            <p:ph type="ftr" sz="quarter" idx="11"/>
          </p:nvPr>
        </p:nvSpPr>
        <p:spPr/>
        <p:txBody>
          <a:bodyPr/>
          <a:lstStyle/>
          <a:p>
            <a:endParaRPr lang="en-CA"/>
          </a:p>
        </p:txBody>
      </p:sp>
      <p:sp>
        <p:nvSpPr>
          <p:cNvPr id="10" name="Slide Number Placeholder 9"/>
          <p:cNvSpPr>
            <a:spLocks noGrp="1"/>
          </p:cNvSpPr>
          <p:nvPr>
            <p:ph type="sldNum" sz="quarter" idx="12"/>
          </p:nvPr>
        </p:nvSpPr>
        <p:spPr/>
        <p:txBody>
          <a:bodyPr/>
          <a:lstStyle/>
          <a:p>
            <a:fld id="{65D3736E-E07E-415D-9E3F-0BB15E0BD348}" type="slidenum">
              <a:rPr lang="en-CA" smtClean="0"/>
              <a:t>‹#›</a:t>
            </a:fld>
            <a:endParaRPr lang="en-CA"/>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95810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EB3D77-B5A9-4F29-890A-8412D674CFF9}" type="datetimeFigureOut">
              <a:rPr lang="en-CA" smtClean="0"/>
              <a:t>2024-05-22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D3736E-E07E-415D-9E3F-0BB15E0BD348}" type="slidenum">
              <a:rPr lang="en-CA" smtClean="0"/>
              <a:t>‹#›</a:t>
            </a:fld>
            <a:endParaRPr lang="en-CA"/>
          </a:p>
        </p:txBody>
      </p:sp>
      <p:pic>
        <p:nvPicPr>
          <p:cNvPr id="7" name="Picture 6">
            <a:extLst>
              <a:ext uri="{FF2B5EF4-FFF2-40B4-BE49-F238E27FC236}">
                <a16:creationId xmlns:a16="http://schemas.microsoft.com/office/drawing/2014/main" id="{8C7E3ED3-BD08-44EF-BC1F-1E062860D06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5777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7AEB3D77-B5A9-4F29-890A-8412D674CFF9}" type="datetimeFigureOut">
              <a:rPr lang="en-CA" smtClean="0"/>
              <a:t>2024-05-22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4251393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7AEB3D77-B5A9-4F29-890A-8412D674CFF9}" type="datetimeFigureOut">
              <a:rPr lang="en-CA" smtClean="0"/>
              <a:t>2024-05-22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2139962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7AEB3D77-B5A9-4F29-890A-8412D674CFF9}" type="datetimeFigureOut">
              <a:rPr lang="en-CA" smtClean="0"/>
              <a:t>2024-05-22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850059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B3D77-B5A9-4F29-890A-8412D674CFF9}" type="datetimeFigureOut">
              <a:rPr lang="en-CA" smtClean="0"/>
              <a:t>2024-05-22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2067129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EB3D77-B5A9-4F29-890A-8412D674CFF9}" type="datetimeFigureOut">
              <a:rPr lang="en-CA" smtClean="0"/>
              <a:t>2024-05-22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379919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EB3D77-B5A9-4F29-890A-8412D674CFF9}" type="datetimeFigureOut">
              <a:rPr lang="en-CA" smtClean="0"/>
              <a:t>2024-05-22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1744861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B3D77-B5A9-4F29-890A-8412D674CFF9}" type="datetimeFigureOut">
              <a:rPr lang="en-CA" smtClean="0"/>
              <a:t>2024-05-22</a:t>
            </a:fld>
            <a:endParaRPr lang="en-C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3736E-E07E-415D-9E3F-0BB15E0BD348}" type="slidenum">
              <a:rPr lang="en-CA" smtClean="0"/>
              <a:t>‹#›</a:t>
            </a:fld>
            <a:endParaRPr lang="en-CA"/>
          </a:p>
        </p:txBody>
      </p:sp>
      <p:pic>
        <p:nvPicPr>
          <p:cNvPr id="7" name="Picture 6" descr="Tenure Slides-02.png">
            <a:extLst>
              <a:ext uri="{FF2B5EF4-FFF2-40B4-BE49-F238E27FC236}">
                <a16:creationId xmlns:a16="http://schemas.microsoft.com/office/drawing/2014/main" id="{AE763312-29A6-49BC-9DB6-8B43A4ED687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4347357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99642-9B6D-482A-8FD8-87DD4B5F8638}" type="datetime1">
              <a:rPr lang="en-CA" smtClean="0">
                <a:solidFill>
                  <a:prstClr val="black">
                    <a:tint val="75000"/>
                  </a:prstClr>
                </a:solidFill>
              </a:rPr>
              <a:pPr/>
              <a:t>2024-05-22</a:t>
            </a:fld>
            <a:endParaRPr lang="en-CA">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solidFill>
                  <a:prstClr val="black">
                    <a:tint val="75000"/>
                  </a:prstClr>
                </a:solidFill>
              </a:rPr>
              <a:t>UOIT FA</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pic>
        <p:nvPicPr>
          <p:cNvPr id="7" name="Picture 6">
            <a:extLst>
              <a:ext uri="{FF2B5EF4-FFF2-40B4-BE49-F238E27FC236}">
                <a16:creationId xmlns:a16="http://schemas.microsoft.com/office/drawing/2014/main" id="{BCCAAAEC-9DDC-46A0-B918-F9379F40E9B5}"/>
              </a:ext>
            </a:extLst>
          </p:cNvPr>
          <p:cNvPicPr>
            <a:picLocks noChangeAspect="1"/>
          </p:cNvPicPr>
          <p:nvPr/>
        </p:nvPicPr>
        <p:blipFill>
          <a:blip r:embed="rId14"/>
          <a:stretch>
            <a:fillRect/>
          </a:stretch>
        </p:blipFill>
        <p:spPr>
          <a:xfrm>
            <a:off x="142324" y="6094149"/>
            <a:ext cx="2614451" cy="489213"/>
          </a:xfrm>
          <a:prstGeom prst="rect">
            <a:avLst/>
          </a:prstGeom>
        </p:spPr>
      </p:pic>
    </p:spTree>
    <p:extLst>
      <p:ext uri="{BB962C8B-B14F-4D97-AF65-F5344CB8AC3E}">
        <p14:creationId xmlns:p14="http://schemas.microsoft.com/office/powerpoint/2010/main" val="365085440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mailto:Stephanie.Callahan@ontariotechu.ca"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hyperlink" Target="https://www.uoitfa.ca/consolidated-collective-agreement/"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www.uoitfa.ca/current-collective-agreement/" TargetMode="External"/><Relationship Id="rId4" Type="http://schemas.openxmlformats.org/officeDocument/2006/relationships/diagramLayout" Target="../diagrams/layout1.xml"/><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www.uoitfa.ca/wp-content/uploads/UOIT-Curriculum-Vitae-Format.pdf"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ontariotechu.ca/about/leadership-and-governance/office-of-the-provost/integrated-academic-research-plan.php" TargetMode="External"/><Relationship Id="rId2" Type="http://schemas.openxmlformats.org/officeDocument/2006/relationships/hyperlink" Target="https://ontariotechu.ca/about/office-of-the-president/strategicplanning/index.php" TargetMode="External"/><Relationship Id="rId1" Type="http://schemas.openxmlformats.org/officeDocument/2006/relationships/slideLayout" Target="../slideLayouts/slideLayout14.xml"/><Relationship Id="rId5" Type="http://schemas.openxmlformats.org/officeDocument/2006/relationships/hyperlink" Target="https://www.uoitfa.ca/standardcourseequivalencieswg/" TargetMode="External"/><Relationship Id="rId4" Type="http://schemas.openxmlformats.org/officeDocument/2006/relationships/hyperlink" Target="https://www.uoitfa.ca/student-course-evaluation-working-group-final-repor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uoitfa.ca/wp-content/uploads/UOIT-Curriculum-Vitae-Format.pdf"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www.uoitfa.ca/wp-content/uploads/UOIT-Curriculum-Vitae-Format.pdf"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www.uoitfa.ca/wp-content/uploads/Teaching-Dossier-Revised-May-2019.pdf"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hyperlink" Target="mailto:office@uoitfa.ca"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3552" y="3212976"/>
            <a:ext cx="8352928" cy="648072"/>
          </a:xfrm>
        </p:spPr>
        <p:txBody>
          <a:bodyPr>
            <a:normAutofit fontScale="90000"/>
          </a:bodyPr>
          <a:lstStyle/>
          <a:p>
            <a:r>
              <a:rPr lang="en-CA" b="1" dirty="0">
                <a:solidFill>
                  <a:schemeClr val="bg1"/>
                </a:solidFill>
                <a:effectLst>
                  <a:outerShdw blurRad="38100" dist="38100" dir="2700000" algn="tl">
                    <a:srgbClr val="000000">
                      <a:alpha val="43137"/>
                    </a:srgbClr>
                  </a:outerShdw>
                </a:effectLst>
              </a:rPr>
              <a:t>Tenure and Promotion Process</a:t>
            </a:r>
          </a:p>
        </p:txBody>
      </p:sp>
    </p:spTree>
    <p:extLst>
      <p:ext uri="{BB962C8B-B14F-4D97-AF65-F5344CB8AC3E}">
        <p14:creationId xmlns:p14="http://schemas.microsoft.com/office/powerpoint/2010/main" val="3875599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latin typeface="Helvetica Neue Bold Condensed"/>
                <a:cs typeface="Helvetica Neue Bold Condensed"/>
              </a:rPr>
              <a:t>Procedures for both FRC and TPC</a:t>
            </a:r>
          </a:p>
        </p:txBody>
      </p:sp>
      <p:sp>
        <p:nvSpPr>
          <p:cNvPr id="3" name="Content Placeholder 2"/>
          <p:cNvSpPr>
            <a:spLocks noGrp="1"/>
          </p:cNvSpPr>
          <p:nvPr>
            <p:ph idx="1"/>
          </p:nvPr>
        </p:nvSpPr>
        <p:spPr>
          <a:xfrm>
            <a:off x="609600" y="1268760"/>
            <a:ext cx="10972800" cy="4525963"/>
          </a:xfrm>
        </p:spPr>
        <p:txBody>
          <a:bodyPr>
            <a:noAutofit/>
          </a:bodyPr>
          <a:lstStyle/>
          <a:p>
            <a:r>
              <a:rPr lang="en-CA" sz="2400" dirty="0"/>
              <a:t>Judge in an unbiased manner </a:t>
            </a:r>
          </a:p>
          <a:p>
            <a:pPr>
              <a:lnSpc>
                <a:spcPct val="90000"/>
              </a:lnSpc>
              <a:spcBef>
                <a:spcPts val="600"/>
              </a:spcBef>
            </a:pPr>
            <a:r>
              <a:rPr lang="en-US" sz="2400" dirty="0"/>
              <a:t>All meetings require full membership, are confidential and held in-camera</a:t>
            </a:r>
          </a:p>
          <a:p>
            <a:pPr lvl="1">
              <a:lnSpc>
                <a:spcPct val="90000"/>
              </a:lnSpc>
              <a:spcBef>
                <a:spcPts val="600"/>
              </a:spcBef>
            </a:pPr>
            <a:r>
              <a:rPr lang="en-CA" sz="2400" dirty="0"/>
              <a:t>right to raise concerns with Provost’s Office and/or FA</a:t>
            </a:r>
            <a:endParaRPr lang="en-US" sz="2400" dirty="0"/>
          </a:p>
          <a:p>
            <a:pPr>
              <a:lnSpc>
                <a:spcPct val="90000"/>
              </a:lnSpc>
              <a:spcBef>
                <a:spcPts val="600"/>
              </a:spcBef>
            </a:pPr>
            <a:r>
              <a:rPr lang="en-CA" sz="2400" dirty="0"/>
              <a:t>Review criteria for tenure prior to consideration of candidates</a:t>
            </a:r>
          </a:p>
          <a:p>
            <a:pPr>
              <a:lnSpc>
                <a:spcPct val="90000"/>
              </a:lnSpc>
              <a:spcBef>
                <a:spcPts val="600"/>
              </a:spcBef>
            </a:pPr>
            <a:r>
              <a:rPr lang="en-US" sz="2400" dirty="0"/>
              <a:t>Recommendation is based only on evidence before it</a:t>
            </a:r>
          </a:p>
          <a:p>
            <a:pPr lvl="1">
              <a:lnSpc>
                <a:spcPct val="90000"/>
              </a:lnSpc>
              <a:spcBef>
                <a:spcPts val="600"/>
              </a:spcBef>
            </a:pPr>
            <a:r>
              <a:rPr lang="en-US" sz="2400" dirty="0"/>
              <a:t>YOUR Documentation  </a:t>
            </a:r>
          </a:p>
          <a:p>
            <a:pPr lvl="1">
              <a:lnSpc>
                <a:spcPct val="90000"/>
              </a:lnSpc>
              <a:spcBef>
                <a:spcPts val="600"/>
              </a:spcBef>
            </a:pPr>
            <a:r>
              <a:rPr lang="en-US" sz="2400" dirty="0"/>
              <a:t>Official file (excluding disciplinary letters)</a:t>
            </a:r>
          </a:p>
          <a:p>
            <a:pPr lvl="1">
              <a:lnSpc>
                <a:spcPct val="90000"/>
              </a:lnSpc>
              <a:spcBef>
                <a:spcPts val="600"/>
              </a:spcBef>
            </a:pPr>
            <a:r>
              <a:rPr lang="en-US" sz="2400" dirty="0"/>
              <a:t>Teaching evaluation</a:t>
            </a:r>
          </a:p>
          <a:p>
            <a:pPr lvl="1">
              <a:lnSpc>
                <a:spcPct val="90000"/>
              </a:lnSpc>
              <a:spcBef>
                <a:spcPts val="600"/>
              </a:spcBef>
            </a:pPr>
            <a:r>
              <a:rPr lang="en-US" sz="2400" dirty="0"/>
              <a:t>May ask for additional information from </a:t>
            </a:r>
            <a:r>
              <a:rPr lang="en-US" sz="2400" b="1" dirty="0"/>
              <a:t>YOU</a:t>
            </a:r>
            <a:r>
              <a:rPr lang="en-US" sz="2400" dirty="0"/>
              <a:t>: 5 Days given to provide this</a:t>
            </a:r>
          </a:p>
          <a:p>
            <a:r>
              <a:rPr lang="en-CA" sz="2400" dirty="0"/>
              <a:t>Undergo employment equity training</a:t>
            </a:r>
          </a:p>
          <a:p>
            <a:r>
              <a:rPr lang="en-CA" sz="2400" dirty="0"/>
              <a:t>Recommendation by majority of members: grant or deny tenure</a:t>
            </a:r>
          </a:p>
          <a:p>
            <a:endParaRPr lang="en-CA" sz="2400" dirty="0"/>
          </a:p>
        </p:txBody>
      </p:sp>
      <p:sp>
        <p:nvSpPr>
          <p:cNvPr id="4" name="Rectangle 3">
            <a:extLst>
              <a:ext uri="{FF2B5EF4-FFF2-40B4-BE49-F238E27FC236}">
                <a16:creationId xmlns:a16="http://schemas.microsoft.com/office/drawing/2014/main" id="{3C8FD0A8-6C29-416B-91AA-18B09E2A0AA1}"/>
              </a:ext>
            </a:extLst>
          </p:cNvPr>
          <p:cNvSpPr/>
          <p:nvPr/>
        </p:nvSpPr>
        <p:spPr>
          <a:xfrm>
            <a:off x="2999656" y="6090348"/>
            <a:ext cx="1467068" cy="369332"/>
          </a:xfrm>
          <a:prstGeom prst="rect">
            <a:avLst/>
          </a:prstGeom>
        </p:spPr>
        <p:txBody>
          <a:bodyPr wrap="none">
            <a:spAutoFit/>
          </a:bodyPr>
          <a:lstStyle/>
          <a:p>
            <a:r>
              <a:rPr lang="en-CA" dirty="0">
                <a:latin typeface="Helvetica Neue Bold Condensed"/>
                <a:cs typeface="Helvetica Neue Bold Condensed"/>
              </a:rPr>
              <a:t>Article 20.06</a:t>
            </a:r>
            <a:endParaRPr lang="en-US" dirty="0"/>
          </a:p>
        </p:txBody>
      </p:sp>
    </p:spTree>
    <p:extLst>
      <p:ext uri="{BB962C8B-B14F-4D97-AF65-F5344CB8AC3E}">
        <p14:creationId xmlns:p14="http://schemas.microsoft.com/office/powerpoint/2010/main" val="371256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latin typeface="Helvetica Neue Bold Condensed"/>
                <a:cs typeface="Helvetica Neue Bold Condensed"/>
              </a:rPr>
              <a:t>Referees – what?</a:t>
            </a:r>
          </a:p>
        </p:txBody>
      </p:sp>
      <p:sp>
        <p:nvSpPr>
          <p:cNvPr id="3" name="Content Placeholder 2"/>
          <p:cNvSpPr>
            <a:spLocks noGrp="1"/>
          </p:cNvSpPr>
          <p:nvPr>
            <p:ph idx="1"/>
          </p:nvPr>
        </p:nvSpPr>
        <p:spPr>
          <a:xfrm>
            <a:off x="119336" y="1439870"/>
            <a:ext cx="11636188" cy="4708527"/>
          </a:xfrm>
        </p:spPr>
        <p:txBody>
          <a:bodyPr>
            <a:noAutofit/>
          </a:bodyPr>
          <a:lstStyle/>
          <a:p>
            <a:pPr>
              <a:lnSpc>
                <a:spcPct val="90000"/>
              </a:lnSpc>
              <a:spcBef>
                <a:spcPts val="0"/>
              </a:spcBef>
            </a:pPr>
            <a:r>
              <a:rPr lang="en-US" sz="2400" dirty="0"/>
              <a:t>Referees </a:t>
            </a:r>
          </a:p>
          <a:p>
            <a:pPr lvl="1">
              <a:lnSpc>
                <a:spcPct val="90000"/>
              </a:lnSpc>
              <a:spcBef>
                <a:spcPts val="0"/>
              </a:spcBef>
            </a:pPr>
            <a:r>
              <a:rPr lang="en-US" sz="2400" dirty="0"/>
              <a:t>Receive YOUR documentation</a:t>
            </a:r>
          </a:p>
          <a:p>
            <a:pPr lvl="1">
              <a:lnSpc>
                <a:spcPct val="90000"/>
              </a:lnSpc>
              <a:spcBef>
                <a:spcPts val="0"/>
              </a:spcBef>
            </a:pPr>
            <a:r>
              <a:rPr lang="en-US" sz="2400" dirty="0"/>
              <a:t>Receive Articles 20 Tenure and 16.01 -.04 Definitions of Research, Teaching &amp; Service</a:t>
            </a:r>
          </a:p>
          <a:p>
            <a:pPr lvl="1">
              <a:lnSpc>
                <a:spcPct val="90000"/>
              </a:lnSpc>
              <a:spcBef>
                <a:spcPts val="0"/>
              </a:spcBef>
            </a:pPr>
            <a:r>
              <a:rPr lang="en-US" sz="2400" dirty="0">
                <a:cs typeface="Helvetica Neue Bold Condensed"/>
              </a:rPr>
              <a:t>Provide written evaluations with detailed reasons to Dean </a:t>
            </a:r>
            <a:r>
              <a:rPr lang="en-US" sz="2400" dirty="0"/>
              <a:t>by October 15 </a:t>
            </a:r>
          </a:p>
          <a:p>
            <a:pPr>
              <a:lnSpc>
                <a:spcPct val="90000"/>
              </a:lnSpc>
              <a:spcBef>
                <a:spcPts val="0"/>
              </a:spcBef>
            </a:pPr>
            <a:endParaRPr lang="en-US" sz="2400" dirty="0"/>
          </a:p>
          <a:p>
            <a:pPr>
              <a:lnSpc>
                <a:spcPct val="90000"/>
              </a:lnSpc>
              <a:spcBef>
                <a:spcPts val="0"/>
              </a:spcBef>
            </a:pPr>
            <a:r>
              <a:rPr lang="en-US" sz="2400" dirty="0"/>
              <a:t>For </a:t>
            </a:r>
            <a:r>
              <a:rPr lang="en-US" sz="2400" b="1" dirty="0"/>
              <a:t>Research</a:t>
            </a:r>
            <a:r>
              <a:rPr lang="en-US" sz="2400" dirty="0"/>
              <a:t>, referees are not asked to recommend tenure, but “to assess candidate’s record of Research and promise of continued contributions to Research”</a:t>
            </a:r>
          </a:p>
          <a:p>
            <a:pPr>
              <a:lnSpc>
                <a:spcPct val="90000"/>
              </a:lnSpc>
              <a:spcBef>
                <a:spcPts val="0"/>
              </a:spcBef>
            </a:pPr>
            <a:endParaRPr lang="en-US" sz="2400" dirty="0"/>
          </a:p>
          <a:p>
            <a:pPr>
              <a:lnSpc>
                <a:spcPct val="90000"/>
              </a:lnSpc>
              <a:spcBef>
                <a:spcPts val="0"/>
              </a:spcBef>
            </a:pPr>
            <a:r>
              <a:rPr lang="en-US" sz="2400" dirty="0"/>
              <a:t>For </a:t>
            </a:r>
            <a:r>
              <a:rPr lang="en-US" sz="2400" b="1" dirty="0"/>
              <a:t>Teaching</a:t>
            </a:r>
            <a:r>
              <a:rPr lang="en-US" sz="2400" dirty="0"/>
              <a:t>, referees seek to balance all aspects of Teaching,  </a:t>
            </a:r>
            <a:endParaRPr lang="en-CA" sz="2400" dirty="0"/>
          </a:p>
          <a:p>
            <a:pPr marL="914400" lvl="2" indent="-284163">
              <a:lnSpc>
                <a:spcPct val="90000"/>
              </a:lnSpc>
              <a:spcBef>
                <a:spcPts val="0"/>
              </a:spcBef>
              <a:buAutoNum type="alphaLcPeriod"/>
            </a:pPr>
            <a:r>
              <a:rPr lang="en-US" dirty="0"/>
              <a:t>strong performance in some aspects may compensate for weaker in other aspects</a:t>
            </a:r>
            <a:endParaRPr lang="en-CA" dirty="0"/>
          </a:p>
          <a:p>
            <a:pPr marL="914400" lvl="2" indent="-284163">
              <a:lnSpc>
                <a:spcPct val="90000"/>
              </a:lnSpc>
              <a:spcBef>
                <a:spcPts val="0"/>
              </a:spcBef>
              <a:buAutoNum type="alphaLcPeriod"/>
            </a:pPr>
            <a:r>
              <a:rPr lang="en-US" dirty="0"/>
              <a:t>should consider different disciplines and approaches</a:t>
            </a:r>
          </a:p>
          <a:p>
            <a:pPr marL="971550" lvl="1" indent="-457200">
              <a:lnSpc>
                <a:spcPct val="90000"/>
              </a:lnSpc>
              <a:spcBef>
                <a:spcPts val="0"/>
              </a:spcBef>
            </a:pPr>
            <a:r>
              <a:rPr lang="en-US" sz="2400" dirty="0"/>
              <a:t>Spend time in classroom (face-to-face and/or online)</a:t>
            </a:r>
          </a:p>
          <a:p>
            <a:pPr marL="971550" lvl="1" indent="-457200">
              <a:lnSpc>
                <a:spcPct val="90000"/>
              </a:lnSpc>
              <a:spcBef>
                <a:spcPts val="0"/>
              </a:spcBef>
            </a:pPr>
            <a:r>
              <a:rPr lang="en-US" sz="2400" dirty="0"/>
              <a:t>Examine online Teaching materials and communications</a:t>
            </a:r>
            <a:endParaRPr lang="en-US" dirty="0"/>
          </a:p>
        </p:txBody>
      </p:sp>
      <p:sp>
        <p:nvSpPr>
          <p:cNvPr id="4" name="Rectangle 3">
            <a:extLst>
              <a:ext uri="{FF2B5EF4-FFF2-40B4-BE49-F238E27FC236}">
                <a16:creationId xmlns:a16="http://schemas.microsoft.com/office/drawing/2014/main" id="{B3EDC6EE-3CFB-495C-BBDE-E74CDC0362F8}"/>
              </a:ext>
            </a:extLst>
          </p:cNvPr>
          <p:cNvSpPr/>
          <p:nvPr/>
        </p:nvSpPr>
        <p:spPr>
          <a:xfrm>
            <a:off x="2783632" y="6124061"/>
            <a:ext cx="1467068" cy="369332"/>
          </a:xfrm>
          <a:prstGeom prst="rect">
            <a:avLst/>
          </a:prstGeom>
        </p:spPr>
        <p:txBody>
          <a:bodyPr wrap="none">
            <a:spAutoFit/>
          </a:bodyPr>
          <a:lstStyle/>
          <a:p>
            <a:r>
              <a:rPr lang="en-CA" dirty="0">
                <a:latin typeface="Helvetica Neue Bold Condensed"/>
                <a:cs typeface="Helvetica Neue Bold Condensed"/>
              </a:rPr>
              <a:t>Article 20.08</a:t>
            </a:r>
            <a:endParaRPr lang="en-US" dirty="0"/>
          </a:p>
        </p:txBody>
      </p:sp>
    </p:spTree>
    <p:extLst>
      <p:ext uri="{BB962C8B-B14F-4D97-AF65-F5344CB8AC3E}">
        <p14:creationId xmlns:p14="http://schemas.microsoft.com/office/powerpoint/2010/main" val="104634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dirty="0"/>
              <a:t>Referees for Teaching (cont’d)</a:t>
            </a:r>
            <a:endParaRPr lang="en-CA" sz="4400" dirty="0">
              <a:latin typeface="Helvetica Neue Bold Condensed"/>
              <a:cs typeface="Helvetica Neue Bold Condensed"/>
            </a:endParaRPr>
          </a:p>
        </p:txBody>
      </p:sp>
      <p:sp>
        <p:nvSpPr>
          <p:cNvPr id="3" name="Content Placeholder 2"/>
          <p:cNvSpPr>
            <a:spLocks noGrp="1"/>
          </p:cNvSpPr>
          <p:nvPr>
            <p:ph idx="1"/>
          </p:nvPr>
        </p:nvSpPr>
        <p:spPr>
          <a:xfrm>
            <a:off x="609600" y="1437094"/>
            <a:ext cx="10972800" cy="4525963"/>
          </a:xfrm>
        </p:spPr>
        <p:txBody>
          <a:bodyPr>
            <a:noAutofit/>
          </a:bodyPr>
          <a:lstStyle/>
          <a:p>
            <a:r>
              <a:rPr lang="en-US" sz="2400" dirty="0"/>
              <a:t>Shall review all relevant information including but not limited to:</a:t>
            </a:r>
            <a:endParaRPr lang="en-CA" sz="2400" dirty="0"/>
          </a:p>
          <a:p>
            <a:pPr lvl="1"/>
            <a:r>
              <a:rPr lang="en-US" sz="2400" dirty="0"/>
              <a:t>a. the size, type and nature and level of courses taught;</a:t>
            </a:r>
            <a:endParaRPr lang="en-CA" sz="2400" dirty="0"/>
          </a:p>
          <a:p>
            <a:pPr lvl="1"/>
            <a:r>
              <a:rPr lang="en-US" sz="2400" dirty="0"/>
              <a:t>b. the nature of the subject matter;</a:t>
            </a:r>
            <a:endParaRPr lang="en-CA" sz="2400" dirty="0"/>
          </a:p>
          <a:p>
            <a:pPr lvl="1"/>
            <a:r>
              <a:rPr lang="en-US" sz="2400" dirty="0"/>
              <a:t>c. the experience, number of new preparations;</a:t>
            </a:r>
            <a:endParaRPr lang="en-CA" sz="2400" dirty="0"/>
          </a:p>
          <a:p>
            <a:pPr lvl="1"/>
            <a:r>
              <a:rPr lang="en-US" sz="2400" dirty="0"/>
              <a:t>d. the role, method of delivery;</a:t>
            </a:r>
            <a:endParaRPr lang="en-CA" sz="2400" dirty="0"/>
          </a:p>
          <a:p>
            <a:pPr lvl="1"/>
            <a:r>
              <a:rPr lang="en-US" sz="2400" dirty="0"/>
              <a:t>e. instructional materials;</a:t>
            </a:r>
            <a:endParaRPr lang="en-CA" sz="2400" dirty="0"/>
          </a:p>
          <a:p>
            <a:pPr lvl="1"/>
            <a:r>
              <a:rPr lang="en-US" sz="2400" dirty="0"/>
              <a:t>f. instructional development and innovation;</a:t>
            </a:r>
            <a:endParaRPr lang="en-CA" sz="2400" dirty="0"/>
          </a:p>
          <a:p>
            <a:pPr lvl="1"/>
            <a:r>
              <a:rPr lang="en-US" sz="2400" dirty="0"/>
              <a:t>g. the integration of technology</a:t>
            </a:r>
            <a:endParaRPr lang="en-CA" sz="2400" dirty="0"/>
          </a:p>
          <a:p>
            <a:pPr lvl="1"/>
            <a:r>
              <a:rPr lang="en-US" sz="2400" dirty="0"/>
              <a:t>Additional information submitted by candidate about Teaching</a:t>
            </a:r>
          </a:p>
        </p:txBody>
      </p:sp>
      <p:sp>
        <p:nvSpPr>
          <p:cNvPr id="4" name="Rectangle 3">
            <a:extLst>
              <a:ext uri="{FF2B5EF4-FFF2-40B4-BE49-F238E27FC236}">
                <a16:creationId xmlns:a16="http://schemas.microsoft.com/office/drawing/2014/main" id="{5462C8C6-984A-4068-85EB-2B1CB8212E4C}"/>
              </a:ext>
            </a:extLst>
          </p:cNvPr>
          <p:cNvSpPr/>
          <p:nvPr/>
        </p:nvSpPr>
        <p:spPr>
          <a:xfrm>
            <a:off x="2783632" y="6124061"/>
            <a:ext cx="1915909" cy="369332"/>
          </a:xfrm>
          <a:prstGeom prst="rect">
            <a:avLst/>
          </a:prstGeom>
        </p:spPr>
        <p:txBody>
          <a:bodyPr wrap="none">
            <a:spAutoFit/>
          </a:bodyPr>
          <a:lstStyle/>
          <a:p>
            <a:r>
              <a:rPr lang="en-CA" dirty="0">
                <a:latin typeface="Helvetica Neue Bold Condensed"/>
                <a:cs typeface="Helvetica Neue Bold Condensed"/>
              </a:rPr>
              <a:t>Article 20.08 b) v</a:t>
            </a:r>
            <a:endParaRPr lang="en-US" dirty="0"/>
          </a:p>
        </p:txBody>
      </p:sp>
    </p:spTree>
    <p:extLst>
      <p:ext uri="{BB962C8B-B14F-4D97-AF65-F5344CB8AC3E}">
        <p14:creationId xmlns:p14="http://schemas.microsoft.com/office/powerpoint/2010/main" val="271953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dirty="0"/>
              <a:t>The Recommendation process</a:t>
            </a:r>
            <a:endParaRPr lang="en-CA" sz="4400" dirty="0">
              <a:latin typeface="Helvetica Neue Bold Condensed"/>
              <a:cs typeface="Helvetica Neue Bold Condensed"/>
            </a:endParaRPr>
          </a:p>
        </p:txBody>
      </p:sp>
      <p:sp>
        <p:nvSpPr>
          <p:cNvPr id="3" name="Content Placeholder 2"/>
          <p:cNvSpPr>
            <a:spLocks noGrp="1"/>
          </p:cNvSpPr>
          <p:nvPr>
            <p:ph idx="1"/>
          </p:nvPr>
        </p:nvSpPr>
        <p:spPr>
          <a:xfrm>
            <a:off x="440088" y="1416379"/>
            <a:ext cx="11311824" cy="4525963"/>
          </a:xfrm>
        </p:spPr>
        <p:txBody>
          <a:bodyPr>
            <a:noAutofit/>
          </a:bodyPr>
          <a:lstStyle/>
          <a:p>
            <a:pPr>
              <a:lnSpc>
                <a:spcPct val="90000"/>
              </a:lnSpc>
              <a:spcBef>
                <a:spcPts val="0"/>
              </a:spcBef>
            </a:pPr>
            <a:r>
              <a:rPr lang="en-US" sz="2400" dirty="0"/>
              <a:t>October 15: Dean sends to YOU and to FRC</a:t>
            </a:r>
          </a:p>
          <a:p>
            <a:pPr lvl="1">
              <a:lnSpc>
                <a:spcPct val="90000"/>
              </a:lnSpc>
              <a:spcBef>
                <a:spcPts val="0"/>
              </a:spcBef>
            </a:pPr>
            <a:r>
              <a:rPr lang="en-US" sz="2400" dirty="0"/>
              <a:t>YOUR documentation</a:t>
            </a:r>
          </a:p>
          <a:p>
            <a:pPr lvl="1">
              <a:lnSpc>
                <a:spcPct val="90000"/>
              </a:lnSpc>
              <a:spcBef>
                <a:spcPts val="0"/>
              </a:spcBef>
            </a:pPr>
            <a:r>
              <a:rPr lang="en-US" sz="2400" dirty="0"/>
              <a:t>Report of referees for Research (anonymized) and for Teaching</a:t>
            </a:r>
          </a:p>
          <a:p>
            <a:pPr lvl="1">
              <a:lnSpc>
                <a:spcPct val="90000"/>
              </a:lnSpc>
              <a:spcBef>
                <a:spcPts val="0"/>
              </a:spcBef>
            </a:pPr>
            <a:r>
              <a:rPr lang="en-US" sz="2400" dirty="0"/>
              <a:t>Letters received by Dean </a:t>
            </a:r>
          </a:p>
          <a:p>
            <a:pPr lvl="1">
              <a:lnSpc>
                <a:spcPct val="90000"/>
              </a:lnSpc>
              <a:spcBef>
                <a:spcPts val="0"/>
              </a:spcBef>
            </a:pPr>
            <a:r>
              <a:rPr lang="en-US" sz="2400" dirty="0"/>
              <a:t>YOUR Official File (is available to them)</a:t>
            </a:r>
          </a:p>
          <a:p>
            <a:pPr lvl="1">
              <a:lnSpc>
                <a:spcPct val="90000"/>
              </a:lnSpc>
              <a:spcBef>
                <a:spcPts val="0"/>
              </a:spcBef>
            </a:pPr>
            <a:endParaRPr lang="en-US" sz="2400" dirty="0"/>
          </a:p>
          <a:p>
            <a:pPr>
              <a:lnSpc>
                <a:spcPct val="90000"/>
              </a:lnSpc>
              <a:spcBef>
                <a:spcPts val="0"/>
              </a:spcBef>
            </a:pPr>
            <a:r>
              <a:rPr lang="en-US" sz="2400" b="1" dirty="0"/>
              <a:t>YOU</a:t>
            </a:r>
            <a:r>
              <a:rPr lang="en-US" sz="2400" dirty="0"/>
              <a:t> have 10 Days to respond (in writing and at the candidate’s option, orally)</a:t>
            </a:r>
          </a:p>
          <a:p>
            <a:pPr>
              <a:lnSpc>
                <a:spcPct val="90000"/>
              </a:lnSpc>
              <a:spcBef>
                <a:spcPts val="0"/>
              </a:spcBef>
            </a:pPr>
            <a:endParaRPr lang="en-US" sz="2400" dirty="0"/>
          </a:p>
          <a:p>
            <a:pPr>
              <a:lnSpc>
                <a:spcPct val="90000"/>
              </a:lnSpc>
              <a:spcBef>
                <a:spcPts val="0"/>
              </a:spcBef>
            </a:pPr>
            <a:r>
              <a:rPr lang="en-US" sz="2400" dirty="0"/>
              <a:t>November 15: FRC provides recommendation and report to YOU, Dean and Provost</a:t>
            </a:r>
          </a:p>
          <a:p>
            <a:pPr lvl="1">
              <a:lnSpc>
                <a:spcPct val="90000"/>
              </a:lnSpc>
              <a:spcBef>
                <a:spcPts val="0"/>
              </a:spcBef>
            </a:pPr>
            <a:r>
              <a:rPr lang="en-US" sz="2400" dirty="0"/>
              <a:t>Report on whether the candidate meets the criteria for Tenure, includes detailed reasons for recommendation, including dissenting opinions</a:t>
            </a:r>
          </a:p>
          <a:p>
            <a:pPr lvl="1">
              <a:lnSpc>
                <a:spcPct val="90000"/>
              </a:lnSpc>
              <a:spcBef>
                <a:spcPts val="0"/>
              </a:spcBef>
            </a:pPr>
            <a:r>
              <a:rPr lang="en-US" sz="2400" dirty="0"/>
              <a:t>authored by Chair and signed by members</a:t>
            </a:r>
          </a:p>
          <a:p>
            <a:pPr lvl="1">
              <a:lnSpc>
                <a:spcPct val="90000"/>
              </a:lnSpc>
              <a:spcBef>
                <a:spcPts val="0"/>
              </a:spcBef>
            </a:pPr>
            <a:r>
              <a:rPr lang="en-US" sz="2400" dirty="0"/>
              <a:t>summarizes documentation in Research, Teaching and Service</a:t>
            </a:r>
          </a:p>
        </p:txBody>
      </p:sp>
      <p:sp>
        <p:nvSpPr>
          <p:cNvPr id="2" name="Rectangle 1">
            <a:extLst>
              <a:ext uri="{FF2B5EF4-FFF2-40B4-BE49-F238E27FC236}">
                <a16:creationId xmlns:a16="http://schemas.microsoft.com/office/drawing/2014/main" id="{F1B90C73-246E-42A4-AA30-8C6393C4A001}"/>
              </a:ext>
            </a:extLst>
          </p:cNvPr>
          <p:cNvSpPr/>
          <p:nvPr/>
        </p:nvSpPr>
        <p:spPr>
          <a:xfrm>
            <a:off x="2927648" y="6124061"/>
            <a:ext cx="2539991" cy="369332"/>
          </a:xfrm>
          <a:prstGeom prst="rect">
            <a:avLst/>
          </a:prstGeom>
        </p:spPr>
        <p:txBody>
          <a:bodyPr wrap="none">
            <a:spAutoFit/>
          </a:bodyPr>
          <a:lstStyle/>
          <a:p>
            <a:r>
              <a:rPr lang="en-US" dirty="0">
                <a:latin typeface="Helvetica Neue Bold Condensed"/>
                <a:cs typeface="Helvetica Neue Bold Condensed"/>
              </a:rPr>
              <a:t>Article 20.11 and 20.12</a:t>
            </a:r>
            <a:endParaRPr lang="en-US" dirty="0"/>
          </a:p>
        </p:txBody>
      </p:sp>
    </p:spTree>
    <p:extLst>
      <p:ext uri="{BB962C8B-B14F-4D97-AF65-F5344CB8AC3E}">
        <p14:creationId xmlns:p14="http://schemas.microsoft.com/office/powerpoint/2010/main" val="75513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dirty="0"/>
              <a:t>The Recommendation process</a:t>
            </a:r>
            <a:endParaRPr lang="en-CA" sz="4400" dirty="0">
              <a:latin typeface="Helvetica Neue Bold Condensed"/>
              <a:cs typeface="Helvetica Neue Bold Condensed"/>
            </a:endParaRPr>
          </a:p>
        </p:txBody>
      </p:sp>
      <p:sp>
        <p:nvSpPr>
          <p:cNvPr id="3" name="Content Placeholder 2"/>
          <p:cNvSpPr>
            <a:spLocks noGrp="1"/>
          </p:cNvSpPr>
          <p:nvPr>
            <p:ph idx="1"/>
          </p:nvPr>
        </p:nvSpPr>
        <p:spPr>
          <a:xfrm>
            <a:off x="440088" y="1416379"/>
            <a:ext cx="11311824" cy="4525963"/>
          </a:xfrm>
        </p:spPr>
        <p:txBody>
          <a:bodyPr>
            <a:noAutofit/>
          </a:bodyPr>
          <a:lstStyle/>
          <a:p>
            <a:pPr>
              <a:spcBef>
                <a:spcPts val="0"/>
              </a:spcBef>
            </a:pPr>
            <a:r>
              <a:rPr lang="en-US" sz="2600" dirty="0"/>
              <a:t>December 1: Dean writes letter of recommendation to grant or deny tenure</a:t>
            </a:r>
          </a:p>
          <a:p>
            <a:pPr lvl="1">
              <a:spcBef>
                <a:spcPts val="0"/>
              </a:spcBef>
            </a:pPr>
            <a:r>
              <a:rPr lang="en-US" sz="2600" dirty="0"/>
              <a:t>Takes into account recommendation and report of FRC</a:t>
            </a:r>
          </a:p>
          <a:p>
            <a:pPr>
              <a:spcBef>
                <a:spcPts val="0"/>
              </a:spcBef>
            </a:pPr>
            <a:r>
              <a:rPr lang="en-US" sz="2600" dirty="0"/>
              <a:t>December 31: Dean submits above documentation to TPC</a:t>
            </a:r>
          </a:p>
          <a:p>
            <a:pPr>
              <a:spcBef>
                <a:spcPts val="0"/>
              </a:spcBef>
            </a:pPr>
            <a:r>
              <a:rPr lang="en-US" sz="2600" dirty="0"/>
              <a:t>1</a:t>
            </a:r>
            <a:r>
              <a:rPr lang="en-US" sz="2600" baseline="30000" dirty="0"/>
              <a:t>st</a:t>
            </a:r>
            <a:r>
              <a:rPr lang="en-US" sz="2600" dirty="0"/>
              <a:t> Day in January: </a:t>
            </a:r>
            <a:r>
              <a:rPr lang="en-US" sz="2600" b="1" dirty="0"/>
              <a:t>YOU</a:t>
            </a:r>
            <a:r>
              <a:rPr lang="en-US" sz="2600" dirty="0"/>
              <a:t> can respond to Dean’s and FRC’s recommendation and report</a:t>
            </a:r>
          </a:p>
          <a:p>
            <a:pPr lvl="1">
              <a:spcBef>
                <a:spcPts val="0"/>
              </a:spcBef>
            </a:pPr>
            <a:r>
              <a:rPr lang="en-US" sz="2600" dirty="0"/>
              <a:t>Written response provided to TPC; candidate also has option to present orally</a:t>
            </a:r>
          </a:p>
          <a:p>
            <a:pPr>
              <a:spcBef>
                <a:spcPts val="0"/>
              </a:spcBef>
            </a:pPr>
            <a:r>
              <a:rPr lang="en-US" sz="2600" dirty="0"/>
              <a:t>March 31: Chair of TPC recommends to YOU and President</a:t>
            </a:r>
          </a:p>
          <a:p>
            <a:pPr>
              <a:spcBef>
                <a:spcPts val="0"/>
              </a:spcBef>
            </a:pPr>
            <a:r>
              <a:rPr lang="en-US" sz="2600" dirty="0"/>
              <a:t>April 30: President recommends to YOU, Chair of TPC and FA</a:t>
            </a:r>
          </a:p>
          <a:p>
            <a:pPr>
              <a:spcBef>
                <a:spcPts val="0"/>
              </a:spcBef>
            </a:pPr>
            <a:r>
              <a:rPr lang="en-US" sz="2600" dirty="0"/>
              <a:t>If recommend to grant tenure, President notifies </a:t>
            </a:r>
            <a:r>
              <a:rPr lang="en-US" sz="2600" dirty="0" err="1"/>
              <a:t>BoG</a:t>
            </a:r>
            <a:r>
              <a:rPr lang="en-US" sz="2600" dirty="0"/>
              <a:t> at next meeting</a:t>
            </a:r>
          </a:p>
          <a:p>
            <a:pPr>
              <a:spcBef>
                <a:spcPts val="0"/>
              </a:spcBef>
            </a:pPr>
            <a:r>
              <a:rPr lang="en-US" sz="2600" dirty="0"/>
              <a:t>July 1: Tenure is effective </a:t>
            </a:r>
          </a:p>
          <a:p>
            <a:pPr marL="0" indent="0">
              <a:spcBef>
                <a:spcPts val="0"/>
              </a:spcBef>
              <a:buNone/>
            </a:pPr>
            <a:endParaRPr lang="en-US" sz="2600" dirty="0"/>
          </a:p>
        </p:txBody>
      </p:sp>
      <p:sp>
        <p:nvSpPr>
          <p:cNvPr id="2" name="Rectangle 1">
            <a:extLst>
              <a:ext uri="{FF2B5EF4-FFF2-40B4-BE49-F238E27FC236}">
                <a16:creationId xmlns:a16="http://schemas.microsoft.com/office/drawing/2014/main" id="{F1B90C73-246E-42A4-AA30-8C6393C4A001}"/>
              </a:ext>
            </a:extLst>
          </p:cNvPr>
          <p:cNvSpPr/>
          <p:nvPr/>
        </p:nvSpPr>
        <p:spPr>
          <a:xfrm>
            <a:off x="2927648" y="6124061"/>
            <a:ext cx="2539991" cy="369332"/>
          </a:xfrm>
          <a:prstGeom prst="rect">
            <a:avLst/>
          </a:prstGeom>
        </p:spPr>
        <p:txBody>
          <a:bodyPr wrap="none">
            <a:spAutoFit/>
          </a:bodyPr>
          <a:lstStyle/>
          <a:p>
            <a:r>
              <a:rPr lang="en-US" dirty="0">
                <a:latin typeface="Helvetica Neue Bold Condensed"/>
                <a:cs typeface="Helvetica Neue Bold Condensed"/>
              </a:rPr>
              <a:t>Article 20.11 and 20.12</a:t>
            </a:r>
            <a:endParaRPr lang="en-US" dirty="0"/>
          </a:p>
        </p:txBody>
      </p:sp>
    </p:spTree>
    <p:extLst>
      <p:ext uri="{BB962C8B-B14F-4D97-AF65-F5344CB8AC3E}">
        <p14:creationId xmlns:p14="http://schemas.microsoft.com/office/powerpoint/2010/main" val="408929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Official Files </a:t>
            </a:r>
            <a:endParaRPr lang="en-CA" dirty="0"/>
          </a:p>
        </p:txBody>
      </p:sp>
      <p:sp>
        <p:nvSpPr>
          <p:cNvPr id="3" name="Content Placeholder 2"/>
          <p:cNvSpPr>
            <a:spLocks noGrp="1"/>
          </p:cNvSpPr>
          <p:nvPr>
            <p:ph idx="1"/>
          </p:nvPr>
        </p:nvSpPr>
        <p:spPr>
          <a:xfrm>
            <a:off x="609600" y="1417639"/>
            <a:ext cx="11319048" cy="4708526"/>
          </a:xfrm>
        </p:spPr>
        <p:txBody>
          <a:bodyPr>
            <a:noAutofit/>
          </a:bodyPr>
          <a:lstStyle/>
          <a:p>
            <a:pPr>
              <a:spcBef>
                <a:spcPts val="0"/>
              </a:spcBef>
            </a:pPr>
            <a:r>
              <a:rPr lang="en-CA" sz="2600" dirty="0"/>
              <a:t>FRC and TPC have access to your official file (except disciplinary letters)</a:t>
            </a:r>
          </a:p>
          <a:p>
            <a:pPr>
              <a:spcBef>
                <a:spcPts val="0"/>
              </a:spcBef>
            </a:pPr>
            <a:r>
              <a:rPr lang="en-CA" sz="2600" dirty="0"/>
              <a:t>All material </a:t>
            </a:r>
            <a:r>
              <a:rPr lang="en-US" sz="2600" dirty="0"/>
              <a:t>is dated, nothing anonymous, hard copy</a:t>
            </a:r>
          </a:p>
          <a:p>
            <a:pPr>
              <a:spcBef>
                <a:spcPts val="0"/>
              </a:spcBef>
            </a:pPr>
            <a:endParaRPr lang="en-CA" sz="2600" dirty="0"/>
          </a:p>
          <a:p>
            <a:pPr>
              <a:spcBef>
                <a:spcPts val="0"/>
              </a:spcBef>
            </a:pPr>
            <a:r>
              <a:rPr lang="en-CA" sz="2600" b="1" dirty="0"/>
              <a:t>Your rights and access to the Official Files</a:t>
            </a:r>
          </a:p>
          <a:p>
            <a:pPr lvl="1">
              <a:spcBef>
                <a:spcPts val="0"/>
              </a:spcBef>
            </a:pPr>
            <a:r>
              <a:rPr lang="en-CA" sz="2600" b="1" dirty="0"/>
              <a:t>YOU </a:t>
            </a:r>
            <a:r>
              <a:rPr lang="en-CA" sz="2600" dirty="0"/>
              <a:t>can review your official file with 2 days notice (18.03)</a:t>
            </a:r>
          </a:p>
          <a:p>
            <a:pPr lvl="2">
              <a:spcBef>
                <a:spcPts val="0"/>
              </a:spcBef>
            </a:pPr>
            <a:r>
              <a:rPr lang="en-CA" sz="2600" dirty="0"/>
              <a:t>In Provost office: email </a:t>
            </a:r>
            <a:r>
              <a:rPr lang="en-CA" sz="2600" dirty="0">
                <a:hlinkClick r:id="rId3"/>
              </a:rPr>
              <a:t>Stephanie.Callahan@ontariotechu</a:t>
            </a:r>
            <a:r>
              <a:rPr lang="en-CA" sz="2600">
                <a:hlinkClick r:id="rId3"/>
              </a:rPr>
              <a:t>.ca</a:t>
            </a:r>
            <a:r>
              <a:rPr lang="en-CA" sz="2600"/>
              <a:t> </a:t>
            </a:r>
            <a:endParaRPr lang="en-CA" sz="2600" dirty="0"/>
          </a:p>
          <a:p>
            <a:pPr lvl="2">
              <a:spcBef>
                <a:spcPts val="0"/>
              </a:spcBef>
            </a:pPr>
            <a:r>
              <a:rPr lang="en-CA" sz="2600" dirty="0"/>
              <a:t>Read Article 18 of CA before you go.</a:t>
            </a:r>
          </a:p>
          <a:p>
            <a:pPr lvl="1">
              <a:spcBef>
                <a:spcPts val="0"/>
              </a:spcBef>
            </a:pPr>
            <a:r>
              <a:rPr lang="en-CA" sz="2600" dirty="0"/>
              <a:t>Right to include relevant material if not there</a:t>
            </a:r>
          </a:p>
          <a:p>
            <a:pPr lvl="1">
              <a:spcBef>
                <a:spcPts val="0"/>
              </a:spcBef>
            </a:pPr>
            <a:r>
              <a:rPr lang="en-CA" sz="2600" dirty="0"/>
              <a:t>No material removed, except by mutual consent from </a:t>
            </a:r>
            <a:r>
              <a:rPr lang="en-CA" sz="2600" b="1" dirty="0"/>
              <a:t>YOU</a:t>
            </a:r>
            <a:r>
              <a:rPr lang="en-CA" sz="2600" dirty="0"/>
              <a:t> and your Dean</a:t>
            </a:r>
          </a:p>
          <a:p>
            <a:pPr lvl="1">
              <a:spcBef>
                <a:spcPts val="0"/>
              </a:spcBef>
            </a:pPr>
            <a:r>
              <a:rPr lang="en-US" sz="2600" dirty="0"/>
              <a:t>Not available to a 3</a:t>
            </a:r>
            <a:r>
              <a:rPr lang="en-US" sz="2600" baseline="30000" dirty="0"/>
              <a:t>rd</a:t>
            </a:r>
            <a:r>
              <a:rPr lang="en-US" sz="2600" dirty="0"/>
              <a:t> party without </a:t>
            </a:r>
            <a:r>
              <a:rPr lang="en-US" sz="2600" b="1" dirty="0"/>
              <a:t>YOUR</a:t>
            </a:r>
            <a:r>
              <a:rPr lang="en-US" sz="2600" dirty="0"/>
              <a:t> consent (unless 18.03c)</a:t>
            </a:r>
            <a:endParaRPr lang="en-CA" sz="2600" dirty="0"/>
          </a:p>
          <a:p>
            <a:pPr marL="457200" lvl="1" indent="0">
              <a:spcBef>
                <a:spcPts val="0"/>
              </a:spcBef>
              <a:buNone/>
            </a:pPr>
            <a:endParaRPr lang="en-CA" sz="2600" dirty="0"/>
          </a:p>
        </p:txBody>
      </p:sp>
      <p:sp>
        <p:nvSpPr>
          <p:cNvPr id="4" name="Footer Placeholder 3"/>
          <p:cNvSpPr>
            <a:spLocks noGrp="1"/>
          </p:cNvSpPr>
          <p:nvPr>
            <p:ph type="ftr" sz="quarter" idx="11"/>
          </p:nvPr>
        </p:nvSpPr>
        <p:spPr>
          <a:xfrm>
            <a:off x="2777233" y="6058695"/>
            <a:ext cx="1354336" cy="595311"/>
          </a:xfrm>
        </p:spPr>
        <p:txBody>
          <a:bodyPr/>
          <a:lstStyle/>
          <a:p>
            <a:r>
              <a:rPr lang="en-US" sz="1800" dirty="0"/>
              <a:t>Article 18</a:t>
            </a:r>
            <a:endParaRPr lang="en-CA" sz="1800" dirty="0"/>
          </a:p>
        </p:txBody>
      </p:sp>
      <p:sp>
        <p:nvSpPr>
          <p:cNvPr id="5" name="Slide Number Placeholder 4"/>
          <p:cNvSpPr>
            <a:spLocks noGrp="1"/>
          </p:cNvSpPr>
          <p:nvPr>
            <p:ph type="sldNum" sz="quarter" idx="12"/>
          </p:nvPr>
        </p:nvSpPr>
        <p:spPr/>
        <p:txBody>
          <a:bodyPr/>
          <a:lstStyle/>
          <a:p>
            <a:fld id="{F6983FBC-6A0A-4FD1-BC8E-3AC1B13AD69E}" type="slidenum">
              <a:rPr lang="en-CA" smtClean="0"/>
              <a:t>15</a:t>
            </a:fld>
            <a:endParaRPr lang="en-CA"/>
          </a:p>
        </p:txBody>
      </p:sp>
    </p:spTree>
    <p:extLst>
      <p:ext uri="{BB962C8B-B14F-4D97-AF65-F5344CB8AC3E}">
        <p14:creationId xmlns:p14="http://schemas.microsoft.com/office/powerpoint/2010/main" val="314894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7113"/>
            <a:ext cx="10972800" cy="1143000"/>
          </a:xfrm>
        </p:spPr>
        <p:txBody>
          <a:bodyPr>
            <a:normAutofit/>
          </a:bodyPr>
          <a:lstStyle/>
          <a:p>
            <a:r>
              <a:rPr lang="en-US" dirty="0"/>
              <a:t>Official Files – what is included? </a:t>
            </a:r>
            <a:endParaRPr lang="en-CA" dirty="0"/>
          </a:p>
        </p:txBody>
      </p:sp>
      <p:sp>
        <p:nvSpPr>
          <p:cNvPr id="3" name="Content Placeholder 2"/>
          <p:cNvSpPr>
            <a:spLocks noGrp="1"/>
          </p:cNvSpPr>
          <p:nvPr>
            <p:ph idx="1"/>
          </p:nvPr>
        </p:nvSpPr>
        <p:spPr>
          <a:xfrm>
            <a:off x="558280" y="752932"/>
            <a:ext cx="10526960" cy="5602635"/>
          </a:xfrm>
          <a:solidFill>
            <a:schemeClr val="bg1">
              <a:alpha val="50000"/>
            </a:schemeClr>
          </a:solidFill>
        </p:spPr>
        <p:txBody>
          <a:bodyPr>
            <a:normAutofit fontScale="55000" lnSpcReduction="20000"/>
          </a:bodyPr>
          <a:lstStyle/>
          <a:p>
            <a:pPr marL="0" indent="0">
              <a:buNone/>
            </a:pPr>
            <a:r>
              <a:rPr lang="en-US" dirty="0" err="1"/>
              <a:t>i</a:t>
            </a:r>
            <a:r>
              <a:rPr lang="en-US" dirty="0"/>
              <a:t>. initial letter of appointment; </a:t>
            </a:r>
          </a:p>
          <a:p>
            <a:pPr marL="0" indent="0">
              <a:buNone/>
            </a:pPr>
            <a:r>
              <a:rPr lang="en-US" dirty="0"/>
              <a:t>ii. evidence of degrees obtained; </a:t>
            </a:r>
          </a:p>
          <a:p>
            <a:pPr marL="0" indent="0">
              <a:buNone/>
            </a:pPr>
            <a:r>
              <a:rPr lang="en-US" dirty="0"/>
              <a:t>iii. a curriculum vitae to be provided by the Faculty Member; </a:t>
            </a:r>
          </a:p>
          <a:p>
            <a:pPr marL="0" indent="0">
              <a:buNone/>
            </a:pPr>
            <a:r>
              <a:rPr lang="en-US" dirty="0"/>
              <a:t>iv. student course feedback surveys; </a:t>
            </a:r>
          </a:p>
          <a:p>
            <a:pPr marL="0" indent="0">
              <a:buNone/>
            </a:pPr>
            <a:r>
              <a:rPr lang="en-US" dirty="0"/>
              <a:t>v. performance evaluations; </a:t>
            </a:r>
          </a:p>
          <a:p>
            <a:pPr marL="0" indent="0">
              <a:buNone/>
            </a:pPr>
            <a:r>
              <a:rPr lang="en-US" dirty="0"/>
              <a:t>vi. a Teaching Dossier; </a:t>
            </a:r>
          </a:p>
          <a:p>
            <a:pPr marL="0" indent="0">
              <a:buNone/>
            </a:pPr>
            <a:r>
              <a:rPr lang="en-US" dirty="0"/>
              <a:t>vii. the Faculty Member’s annual reports; </a:t>
            </a:r>
          </a:p>
          <a:p>
            <a:pPr marL="0" indent="0">
              <a:buNone/>
            </a:pPr>
            <a:r>
              <a:rPr lang="en-US" dirty="0"/>
              <a:t>viii. copies of certificates or records of professional development or achievement; </a:t>
            </a:r>
          </a:p>
          <a:p>
            <a:pPr marL="0" indent="0">
              <a:buNone/>
            </a:pPr>
            <a:r>
              <a:rPr lang="en-US" dirty="0"/>
              <a:t>ix. copy of the third year review report for tenured and tenure-track Faculty Members; </a:t>
            </a:r>
          </a:p>
          <a:p>
            <a:pPr marL="0" indent="0">
              <a:buNone/>
            </a:pPr>
            <a:r>
              <a:rPr lang="en-US" dirty="0"/>
              <a:t>x. a copy of the tenure or continuing appointment review recommendation(s) and decision(s), as applicable; </a:t>
            </a:r>
          </a:p>
          <a:p>
            <a:pPr marL="0" indent="0">
              <a:buNone/>
            </a:pPr>
            <a:r>
              <a:rPr lang="en-US" dirty="0"/>
              <a:t>xi. material relating to any approved leave of absence; </a:t>
            </a:r>
          </a:p>
          <a:p>
            <a:pPr marL="0" indent="0">
              <a:buNone/>
            </a:pPr>
            <a:r>
              <a:rPr lang="en-US" dirty="0"/>
              <a:t>xii. reports and recommendations from applications for promotion; </a:t>
            </a:r>
          </a:p>
          <a:p>
            <a:pPr marL="0" indent="0">
              <a:buNone/>
            </a:pPr>
            <a:r>
              <a:rPr lang="en-US" dirty="0"/>
              <a:t>xiii. material relating to salary changes; </a:t>
            </a:r>
          </a:p>
          <a:p>
            <a:pPr marL="0" indent="0">
              <a:buNone/>
            </a:pPr>
            <a:r>
              <a:rPr lang="en-US" dirty="0"/>
              <a:t>xiv. research or professional development leave application(s) and report(s), as applicable; </a:t>
            </a:r>
          </a:p>
          <a:p>
            <a:pPr marL="0" indent="0">
              <a:buNone/>
            </a:pPr>
            <a:r>
              <a:rPr lang="en-US" dirty="0"/>
              <a:t>xv. Faculty Member’s comments about documents in the file attached to the relevant document(s); </a:t>
            </a:r>
          </a:p>
          <a:p>
            <a:pPr marL="0" indent="0">
              <a:buNone/>
            </a:pPr>
            <a:r>
              <a:rPr lang="en-US" dirty="0"/>
              <a:t>xvi. letters of discipline; </a:t>
            </a:r>
          </a:p>
          <a:p>
            <a:pPr marL="0" indent="0">
              <a:buNone/>
            </a:pPr>
            <a:r>
              <a:rPr lang="en-US" dirty="0"/>
              <a:t>xvii. signed letter(s) of commendation or complaint; and </a:t>
            </a:r>
          </a:p>
          <a:p>
            <a:pPr marL="0" indent="0">
              <a:buNone/>
            </a:pPr>
            <a:r>
              <a:rPr lang="en-US" dirty="0"/>
              <a:t>xviii. any other materials, pertaining to the Faculty Member’s employment with the University, included by the Employer with a copy to the Faculty Member; and </a:t>
            </a:r>
          </a:p>
          <a:p>
            <a:pPr marL="0" indent="0">
              <a:buNone/>
            </a:pPr>
            <a:r>
              <a:rPr lang="en-US" dirty="0"/>
              <a:t>xix. any other materials provided by the Faculty Member for inclusion in the file. </a:t>
            </a:r>
            <a:endParaRPr lang="en-CA" dirty="0"/>
          </a:p>
        </p:txBody>
      </p:sp>
      <p:sp>
        <p:nvSpPr>
          <p:cNvPr id="4" name="Footer Placeholder 3"/>
          <p:cNvSpPr>
            <a:spLocks noGrp="1"/>
          </p:cNvSpPr>
          <p:nvPr>
            <p:ph type="ftr" sz="quarter" idx="11"/>
          </p:nvPr>
        </p:nvSpPr>
        <p:spPr>
          <a:xfrm>
            <a:off x="2874784" y="6355567"/>
            <a:ext cx="1570360" cy="241001"/>
          </a:xfrm>
        </p:spPr>
        <p:txBody>
          <a:bodyPr/>
          <a:lstStyle/>
          <a:p>
            <a:r>
              <a:rPr lang="en-US" sz="1600" dirty="0"/>
              <a:t>Article 18.02 c)</a:t>
            </a:r>
            <a:endParaRPr lang="en-CA" sz="1600" dirty="0"/>
          </a:p>
        </p:txBody>
      </p:sp>
      <p:sp>
        <p:nvSpPr>
          <p:cNvPr id="5" name="Slide Number Placeholder 4"/>
          <p:cNvSpPr>
            <a:spLocks noGrp="1"/>
          </p:cNvSpPr>
          <p:nvPr>
            <p:ph type="sldNum" sz="quarter" idx="12"/>
          </p:nvPr>
        </p:nvSpPr>
        <p:spPr/>
        <p:txBody>
          <a:bodyPr/>
          <a:lstStyle/>
          <a:p>
            <a:fld id="{F6983FBC-6A0A-4FD1-BC8E-3AC1B13AD69E}" type="slidenum">
              <a:rPr lang="en-CA" smtClean="0"/>
              <a:t>16</a:t>
            </a:fld>
            <a:endParaRPr lang="en-CA"/>
          </a:p>
        </p:txBody>
      </p:sp>
    </p:spTree>
    <p:extLst>
      <p:ext uri="{BB962C8B-B14F-4D97-AF65-F5344CB8AC3E}">
        <p14:creationId xmlns:p14="http://schemas.microsoft.com/office/powerpoint/2010/main" val="314081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6" end="1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7" end="1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23353"/>
          </a:xfrm>
        </p:spPr>
        <p:txBody>
          <a:bodyPr>
            <a:normAutofit/>
          </a:bodyPr>
          <a:lstStyle/>
          <a:p>
            <a:r>
              <a:rPr lang="en-CA" sz="4000" dirty="0">
                <a:latin typeface="+mn-lt"/>
              </a:rPr>
              <a:t>Proposed negative decision to deny tenure</a:t>
            </a:r>
            <a:endParaRPr lang="en-CA" sz="4000" dirty="0">
              <a:latin typeface="+mn-lt"/>
              <a:cs typeface="Helvetica Neue Bold Condensed"/>
            </a:endParaRPr>
          </a:p>
        </p:txBody>
      </p:sp>
      <p:sp>
        <p:nvSpPr>
          <p:cNvPr id="3" name="Content Placeholder 2"/>
          <p:cNvSpPr>
            <a:spLocks noGrp="1"/>
          </p:cNvSpPr>
          <p:nvPr>
            <p:ph idx="1"/>
          </p:nvPr>
        </p:nvSpPr>
        <p:spPr>
          <a:xfrm>
            <a:off x="600245" y="1782764"/>
            <a:ext cx="10972800" cy="4525963"/>
          </a:xfrm>
        </p:spPr>
        <p:txBody>
          <a:bodyPr>
            <a:normAutofit/>
          </a:bodyPr>
          <a:lstStyle/>
          <a:p>
            <a:pPr>
              <a:lnSpc>
                <a:spcPct val="90000"/>
              </a:lnSpc>
              <a:spcBef>
                <a:spcPts val="0"/>
              </a:spcBef>
            </a:pPr>
            <a:r>
              <a:rPr lang="en-US" sz="2400" dirty="0"/>
              <a:t>A negative decision</a:t>
            </a:r>
          </a:p>
          <a:p>
            <a:pPr lvl="1">
              <a:lnSpc>
                <a:spcPct val="90000"/>
              </a:lnSpc>
              <a:spcBef>
                <a:spcPts val="0"/>
              </a:spcBef>
            </a:pPr>
            <a:r>
              <a:rPr lang="en-US" sz="2400" dirty="0"/>
              <a:t>Cannot be appealed for early consideration</a:t>
            </a:r>
          </a:p>
          <a:p>
            <a:pPr lvl="1">
              <a:lnSpc>
                <a:spcPct val="90000"/>
              </a:lnSpc>
              <a:spcBef>
                <a:spcPts val="0"/>
              </a:spcBef>
            </a:pPr>
            <a:r>
              <a:rPr lang="en-US" sz="2400" dirty="0"/>
              <a:t>can be proposed by FRC, TPC, Dean and/or President</a:t>
            </a:r>
          </a:p>
          <a:p>
            <a:pPr lvl="1">
              <a:lnSpc>
                <a:spcPct val="90000"/>
              </a:lnSpc>
              <a:spcBef>
                <a:spcPts val="0"/>
              </a:spcBef>
            </a:pPr>
            <a:r>
              <a:rPr lang="en-US" sz="2400" dirty="0"/>
              <a:t>Provides candidate with a written statement of detailed reasons </a:t>
            </a:r>
          </a:p>
          <a:p>
            <a:pPr lvl="1">
              <a:lnSpc>
                <a:spcPct val="90000"/>
              </a:lnSpc>
              <a:spcBef>
                <a:spcPts val="0"/>
              </a:spcBef>
            </a:pPr>
            <a:r>
              <a:rPr lang="en-US" sz="2400" dirty="0"/>
              <a:t>Provides candidate with invitation to respond within 10 Days</a:t>
            </a:r>
          </a:p>
          <a:p>
            <a:pPr lvl="1">
              <a:lnSpc>
                <a:spcPct val="90000"/>
              </a:lnSpc>
              <a:spcBef>
                <a:spcPts val="0"/>
              </a:spcBef>
            </a:pPr>
            <a:endParaRPr lang="en-US" sz="2400" dirty="0"/>
          </a:p>
          <a:p>
            <a:pPr>
              <a:lnSpc>
                <a:spcPct val="90000"/>
              </a:lnSpc>
              <a:spcBef>
                <a:spcPts val="0"/>
              </a:spcBef>
            </a:pPr>
            <a:r>
              <a:rPr lang="en-US" sz="2400" dirty="0"/>
              <a:t>Candidate </a:t>
            </a:r>
            <a:endParaRPr lang="en-CA" sz="2400" dirty="0"/>
          </a:p>
          <a:p>
            <a:pPr lvl="1">
              <a:lnSpc>
                <a:spcPct val="90000"/>
              </a:lnSpc>
              <a:spcBef>
                <a:spcPts val="0"/>
              </a:spcBef>
            </a:pPr>
            <a:r>
              <a:rPr lang="en-US" sz="2400" dirty="0"/>
              <a:t>can respond in writing within 10 Days, and optionally orally to the FRC, TPC</a:t>
            </a:r>
          </a:p>
          <a:p>
            <a:pPr lvl="1">
              <a:lnSpc>
                <a:spcPct val="90000"/>
              </a:lnSpc>
              <a:spcBef>
                <a:spcPts val="0"/>
              </a:spcBef>
            </a:pPr>
            <a:r>
              <a:rPr lang="en-US" sz="2400" dirty="0"/>
              <a:t>has right to FA representative for oral response</a:t>
            </a:r>
          </a:p>
          <a:p>
            <a:pPr lvl="1">
              <a:lnSpc>
                <a:spcPct val="90000"/>
              </a:lnSpc>
              <a:spcBef>
                <a:spcPts val="0"/>
              </a:spcBef>
            </a:pPr>
            <a:r>
              <a:rPr lang="en-US" sz="2400" dirty="0"/>
              <a:t>has right to access full contents of file, including confidential letters with identities redacted, in preparing response</a:t>
            </a:r>
          </a:p>
          <a:p>
            <a:pPr lvl="1">
              <a:lnSpc>
                <a:spcPct val="90000"/>
              </a:lnSpc>
              <a:spcBef>
                <a:spcPts val="0"/>
              </a:spcBef>
            </a:pPr>
            <a:r>
              <a:rPr lang="en-US" sz="2400" dirty="0"/>
              <a:t>Can go through Appeal (Article 20.15) and Grievance (Article 20.16) processes</a:t>
            </a:r>
          </a:p>
        </p:txBody>
      </p:sp>
      <p:sp>
        <p:nvSpPr>
          <p:cNvPr id="4" name="Rectangle 3">
            <a:extLst>
              <a:ext uri="{FF2B5EF4-FFF2-40B4-BE49-F238E27FC236}">
                <a16:creationId xmlns:a16="http://schemas.microsoft.com/office/drawing/2014/main" id="{4C052165-103E-472D-B8A6-6D051794B30F}"/>
              </a:ext>
            </a:extLst>
          </p:cNvPr>
          <p:cNvSpPr/>
          <p:nvPr/>
        </p:nvSpPr>
        <p:spPr>
          <a:xfrm>
            <a:off x="2783632" y="6124061"/>
            <a:ext cx="1467068" cy="369332"/>
          </a:xfrm>
          <a:prstGeom prst="rect">
            <a:avLst/>
          </a:prstGeom>
        </p:spPr>
        <p:txBody>
          <a:bodyPr wrap="none">
            <a:spAutoFit/>
          </a:bodyPr>
          <a:lstStyle/>
          <a:p>
            <a:r>
              <a:rPr lang="en-CA" dirty="0">
                <a:latin typeface="Helvetica Neue Bold Condensed"/>
                <a:cs typeface="Helvetica Neue Bold Condensed"/>
              </a:rPr>
              <a:t>Article 20.06</a:t>
            </a:r>
            <a:endParaRPr lang="en-US" dirty="0"/>
          </a:p>
        </p:txBody>
      </p:sp>
      <p:sp>
        <p:nvSpPr>
          <p:cNvPr id="5" name="Rectangle 4">
            <a:extLst>
              <a:ext uri="{FF2B5EF4-FFF2-40B4-BE49-F238E27FC236}">
                <a16:creationId xmlns:a16="http://schemas.microsoft.com/office/drawing/2014/main" id="{B488A6C3-4777-4FD3-9AAB-60E2CBA07618}"/>
              </a:ext>
            </a:extLst>
          </p:cNvPr>
          <p:cNvSpPr/>
          <p:nvPr/>
        </p:nvSpPr>
        <p:spPr>
          <a:xfrm>
            <a:off x="1334117" y="1076630"/>
            <a:ext cx="9505056" cy="492443"/>
          </a:xfrm>
          <a:prstGeom prst="rect">
            <a:avLst/>
          </a:prstGeom>
          <a:solidFill>
            <a:srgbClr val="FFFF00"/>
          </a:solidFill>
        </p:spPr>
        <p:txBody>
          <a:bodyPr wrap="square">
            <a:spAutoFit/>
          </a:bodyPr>
          <a:lstStyle/>
          <a:p>
            <a:r>
              <a:rPr lang="en-US" sz="2600" dirty="0"/>
              <a:t>IMPORTANT: contact FA if difficulties at any point through the process</a:t>
            </a:r>
            <a:endParaRPr lang="en-CA" sz="2600" dirty="0"/>
          </a:p>
        </p:txBody>
      </p:sp>
    </p:spTree>
    <p:extLst>
      <p:ext uri="{BB962C8B-B14F-4D97-AF65-F5344CB8AC3E}">
        <p14:creationId xmlns:p14="http://schemas.microsoft.com/office/powerpoint/2010/main" val="260962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56231"/>
          </a:xfrm>
        </p:spPr>
        <p:txBody>
          <a:bodyPr>
            <a:normAutofit/>
          </a:bodyPr>
          <a:lstStyle/>
          <a:p>
            <a:r>
              <a:rPr lang="en-US" sz="3200" dirty="0">
                <a:cs typeface="Helvetica Neue Bold Condensed"/>
              </a:rPr>
              <a:t>Denial of Tenure or Extended Process</a:t>
            </a:r>
          </a:p>
        </p:txBody>
      </p:sp>
      <p:sp>
        <p:nvSpPr>
          <p:cNvPr id="3" name="Content Placeholder 2"/>
          <p:cNvSpPr>
            <a:spLocks noGrp="1"/>
          </p:cNvSpPr>
          <p:nvPr>
            <p:ph idx="1"/>
          </p:nvPr>
        </p:nvSpPr>
        <p:spPr>
          <a:xfrm>
            <a:off x="479376" y="1700807"/>
            <a:ext cx="10972800" cy="3991173"/>
          </a:xfrm>
        </p:spPr>
        <p:txBody>
          <a:bodyPr>
            <a:noAutofit/>
          </a:bodyPr>
          <a:lstStyle/>
          <a:p>
            <a:pPr>
              <a:spcBef>
                <a:spcPts val="0"/>
              </a:spcBef>
            </a:pPr>
            <a:r>
              <a:rPr lang="en-US" sz="2600" dirty="0"/>
              <a:t>If denied tenure or if processes extend past the terminal date of their normal probationary appointment, </a:t>
            </a:r>
          </a:p>
          <a:p>
            <a:pPr lvl="1">
              <a:spcBef>
                <a:spcPts val="0"/>
              </a:spcBef>
            </a:pPr>
            <a:r>
              <a:rPr lang="en-US" sz="2600" dirty="0"/>
              <a:t>employment extended with current salary and benefits with a </a:t>
            </a:r>
            <a:r>
              <a:rPr lang="en-US" sz="2600" b="1" u="sng" dirty="0">
                <a:solidFill>
                  <a:schemeClr val="tx2"/>
                </a:solidFill>
              </a:rPr>
              <a:t>twelve (12) month limited term contract </a:t>
            </a:r>
            <a:r>
              <a:rPr lang="en-US" sz="2600" dirty="0"/>
              <a:t>for Academic Year following last probationary year </a:t>
            </a:r>
          </a:p>
          <a:p>
            <a:pPr lvl="1">
              <a:spcBef>
                <a:spcPts val="0"/>
              </a:spcBef>
            </a:pPr>
            <a:r>
              <a:rPr lang="en-US" sz="2600" dirty="0"/>
              <a:t>100% Research</a:t>
            </a:r>
          </a:p>
          <a:p>
            <a:pPr lvl="1">
              <a:spcBef>
                <a:spcPts val="0"/>
              </a:spcBef>
            </a:pPr>
            <a:r>
              <a:rPr lang="en-US" sz="2600" dirty="0"/>
              <a:t>deemed to be a Member of the FA during this time for the purposes of these appeals and/or arbitration</a:t>
            </a:r>
          </a:p>
          <a:p>
            <a:pPr>
              <a:spcBef>
                <a:spcPts val="0"/>
              </a:spcBef>
            </a:pPr>
            <a:endParaRPr lang="en-CA" sz="2600" dirty="0"/>
          </a:p>
        </p:txBody>
      </p:sp>
      <p:sp>
        <p:nvSpPr>
          <p:cNvPr id="4" name="Rectangle 3">
            <a:extLst>
              <a:ext uri="{FF2B5EF4-FFF2-40B4-BE49-F238E27FC236}">
                <a16:creationId xmlns:a16="http://schemas.microsoft.com/office/drawing/2014/main" id="{D55BF83A-5341-4E71-9E93-A81D4CC48863}"/>
              </a:ext>
            </a:extLst>
          </p:cNvPr>
          <p:cNvSpPr/>
          <p:nvPr/>
        </p:nvSpPr>
        <p:spPr>
          <a:xfrm>
            <a:off x="2999656" y="6126164"/>
            <a:ext cx="1515158" cy="369332"/>
          </a:xfrm>
          <a:prstGeom prst="rect">
            <a:avLst/>
          </a:prstGeom>
        </p:spPr>
        <p:txBody>
          <a:bodyPr wrap="none">
            <a:spAutoFit/>
          </a:bodyPr>
          <a:lstStyle/>
          <a:p>
            <a:r>
              <a:rPr lang="en-US" dirty="0"/>
              <a:t>Articles 20.17 </a:t>
            </a:r>
          </a:p>
        </p:txBody>
      </p:sp>
      <p:sp>
        <p:nvSpPr>
          <p:cNvPr id="5" name="Rectangle 4">
            <a:extLst>
              <a:ext uri="{FF2B5EF4-FFF2-40B4-BE49-F238E27FC236}">
                <a16:creationId xmlns:a16="http://schemas.microsoft.com/office/drawing/2014/main" id="{830FA62A-2D31-46B0-8DDC-29E2BEB3F27E}"/>
              </a:ext>
            </a:extLst>
          </p:cNvPr>
          <p:cNvSpPr/>
          <p:nvPr/>
        </p:nvSpPr>
        <p:spPr>
          <a:xfrm>
            <a:off x="1334117" y="1076630"/>
            <a:ext cx="9505056" cy="492443"/>
          </a:xfrm>
          <a:prstGeom prst="rect">
            <a:avLst/>
          </a:prstGeom>
          <a:solidFill>
            <a:srgbClr val="FFFF00"/>
          </a:solidFill>
        </p:spPr>
        <p:txBody>
          <a:bodyPr wrap="square">
            <a:spAutoFit/>
          </a:bodyPr>
          <a:lstStyle/>
          <a:p>
            <a:r>
              <a:rPr lang="en-US" sz="2600" dirty="0"/>
              <a:t>IMPORTANT: contact FA if difficulties at any point through the process</a:t>
            </a:r>
            <a:endParaRPr lang="en-CA" sz="2600" dirty="0"/>
          </a:p>
        </p:txBody>
      </p:sp>
    </p:spTree>
    <p:extLst>
      <p:ext uri="{BB962C8B-B14F-4D97-AF65-F5344CB8AC3E}">
        <p14:creationId xmlns:p14="http://schemas.microsoft.com/office/powerpoint/2010/main" val="135590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E9D3-B394-482D-9D62-E7990958DC12}"/>
              </a:ext>
            </a:extLst>
          </p:cNvPr>
          <p:cNvSpPr>
            <a:spLocks noGrp="1"/>
          </p:cNvSpPr>
          <p:nvPr>
            <p:ph type="ctrTitle"/>
          </p:nvPr>
        </p:nvSpPr>
        <p:spPr/>
        <p:txBody>
          <a:bodyPr/>
          <a:lstStyle/>
          <a:p>
            <a:r>
              <a:rPr lang="en-US" dirty="0"/>
              <a:t>YOUR Documentation </a:t>
            </a:r>
          </a:p>
        </p:txBody>
      </p:sp>
      <p:sp>
        <p:nvSpPr>
          <p:cNvPr id="3" name="Subtitle 2">
            <a:extLst>
              <a:ext uri="{FF2B5EF4-FFF2-40B4-BE49-F238E27FC236}">
                <a16:creationId xmlns:a16="http://schemas.microsoft.com/office/drawing/2014/main" id="{38FE5B60-5FC9-4D2B-BE57-6CF870BCC81C}"/>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7D0488FD-0FB1-4B62-A3E5-96F75865CE99}"/>
              </a:ext>
            </a:extLst>
          </p:cNvPr>
          <p:cNvSpPr>
            <a:spLocks noGrp="1"/>
          </p:cNvSpPr>
          <p:nvPr>
            <p:ph type="ftr" sz="quarter" idx="11"/>
          </p:nvPr>
        </p:nvSpPr>
        <p:spPr/>
        <p:txBody>
          <a:bodyPr/>
          <a:lstStyle/>
          <a:p>
            <a:r>
              <a:rPr lang="en-CA" dirty="0">
                <a:solidFill>
                  <a:prstClr val="black">
                    <a:tint val="75000"/>
                  </a:prstClr>
                </a:solidFill>
              </a:rPr>
              <a:t>UOIT FA</a:t>
            </a:r>
          </a:p>
        </p:txBody>
      </p:sp>
      <p:sp>
        <p:nvSpPr>
          <p:cNvPr id="5" name="Slide Number Placeholder 4">
            <a:extLst>
              <a:ext uri="{FF2B5EF4-FFF2-40B4-BE49-F238E27FC236}">
                <a16:creationId xmlns:a16="http://schemas.microsoft.com/office/drawing/2014/main" id="{A7807271-3739-409D-8F9C-C0AA2CCAA563}"/>
              </a:ext>
            </a:extLst>
          </p:cNvPr>
          <p:cNvSpPr>
            <a:spLocks noGrp="1"/>
          </p:cNvSpPr>
          <p:nvPr>
            <p:ph type="sldNum" sz="quarter" idx="12"/>
          </p:nvPr>
        </p:nvSpPr>
        <p:spPr/>
        <p:txBody>
          <a:bodyPr/>
          <a:lstStyle/>
          <a:p>
            <a:fld id="{F6983FBC-6A0A-4FD1-BC8E-3AC1B13AD69E}" type="slidenum">
              <a:rPr lang="en-CA" smtClean="0">
                <a:solidFill>
                  <a:prstClr val="black">
                    <a:tint val="75000"/>
                  </a:prstClr>
                </a:solidFill>
              </a:rPr>
              <a:pPr/>
              <a:t>19</a:t>
            </a:fld>
            <a:endParaRPr lang="en-CA">
              <a:solidFill>
                <a:prstClr val="black">
                  <a:tint val="75000"/>
                </a:prstClr>
              </a:solidFill>
            </a:endParaRPr>
          </a:p>
        </p:txBody>
      </p:sp>
    </p:spTree>
    <p:extLst>
      <p:ext uri="{BB962C8B-B14F-4D97-AF65-F5344CB8AC3E}">
        <p14:creationId xmlns:p14="http://schemas.microsoft.com/office/powerpoint/2010/main" val="1351401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67C9C5DA-9CBA-465A-8468-266255C7262D}"/>
              </a:ext>
            </a:extLst>
          </p:cNvPr>
          <p:cNvGraphicFramePr/>
          <p:nvPr/>
        </p:nvGraphicFramePr>
        <p:xfrm>
          <a:off x="335360" y="1382820"/>
          <a:ext cx="11665296" cy="2343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CA" dirty="0"/>
              <a:t>Tenured and Tenure-Track Faculty (TTTF)</a:t>
            </a:r>
          </a:p>
        </p:txBody>
      </p:sp>
      <p:sp>
        <p:nvSpPr>
          <p:cNvPr id="3" name="Content Placeholder 2"/>
          <p:cNvSpPr>
            <a:spLocks noGrp="1"/>
          </p:cNvSpPr>
          <p:nvPr>
            <p:ph idx="1"/>
          </p:nvPr>
        </p:nvSpPr>
        <p:spPr>
          <a:xfrm>
            <a:off x="609600" y="4293096"/>
            <a:ext cx="10972800" cy="1833068"/>
          </a:xfrm>
        </p:spPr>
        <p:txBody>
          <a:bodyPr>
            <a:normAutofit/>
          </a:bodyPr>
          <a:lstStyle/>
          <a:p>
            <a:r>
              <a:rPr lang="en-US" sz="3600" dirty="0"/>
              <a:t>Part 1: The Process</a:t>
            </a:r>
          </a:p>
          <a:p>
            <a:r>
              <a:rPr lang="en-US" sz="3600" dirty="0"/>
              <a:t>Part 2: Documentation</a:t>
            </a:r>
            <a:endParaRPr lang="en-CA" sz="3600" dirty="0"/>
          </a:p>
        </p:txBody>
      </p:sp>
      <p:sp>
        <p:nvSpPr>
          <p:cNvPr id="4" name="Footer Placeholder 3"/>
          <p:cNvSpPr>
            <a:spLocks noGrp="1"/>
          </p:cNvSpPr>
          <p:nvPr>
            <p:ph type="ftr" sz="quarter" idx="11"/>
          </p:nvPr>
        </p:nvSpPr>
        <p:spPr/>
        <p:txBody>
          <a:bodyPr/>
          <a:lstStyle/>
          <a:p>
            <a:r>
              <a:rPr lang="en-CA" dirty="0">
                <a:solidFill>
                  <a:prstClr val="black">
                    <a:tint val="75000"/>
                  </a:prstClr>
                </a:solidFill>
              </a:rPr>
              <a:t>UOITFA</a:t>
            </a:r>
          </a:p>
        </p:txBody>
      </p:sp>
      <p:sp>
        <p:nvSpPr>
          <p:cNvPr id="5" name="Slide Number Placeholder 4"/>
          <p:cNvSpPr>
            <a:spLocks noGrp="1"/>
          </p:cNvSpPr>
          <p:nvPr>
            <p:ph type="sldNum" sz="quarter" idx="12"/>
          </p:nvPr>
        </p:nvSpPr>
        <p:spPr/>
        <p:txBody>
          <a:bodyPr/>
          <a:lstStyle/>
          <a:p>
            <a:fld id="{F6983FBC-6A0A-4FD1-BC8E-3AC1B13AD69E}" type="slidenum">
              <a:rPr lang="en-CA" smtClean="0">
                <a:solidFill>
                  <a:prstClr val="black">
                    <a:tint val="75000"/>
                  </a:prstClr>
                </a:solidFill>
              </a:rPr>
              <a:pPr/>
              <a:t>2</a:t>
            </a:fld>
            <a:endParaRPr lang="en-CA">
              <a:solidFill>
                <a:prstClr val="black">
                  <a:tint val="75000"/>
                </a:prstClr>
              </a:solidFill>
            </a:endParaRPr>
          </a:p>
        </p:txBody>
      </p:sp>
      <p:sp>
        <p:nvSpPr>
          <p:cNvPr id="10" name="Rectangle: Rounded Corners 9">
            <a:extLst>
              <a:ext uri="{FF2B5EF4-FFF2-40B4-BE49-F238E27FC236}">
                <a16:creationId xmlns:a16="http://schemas.microsoft.com/office/drawing/2014/main" id="{DBFA8E88-5741-49D4-80DC-89BA82673A7D}"/>
              </a:ext>
            </a:extLst>
          </p:cNvPr>
          <p:cNvSpPr/>
          <p:nvPr/>
        </p:nvSpPr>
        <p:spPr>
          <a:xfrm>
            <a:off x="5663952" y="1405580"/>
            <a:ext cx="2808312" cy="2343297"/>
          </a:xfrm>
          <a:prstGeom prst="roundRect">
            <a:avLst/>
          </a:prstGeom>
          <a:noFill/>
          <a:ln w="203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8"/>
            <a:extLst>
              <a:ext uri="{FF2B5EF4-FFF2-40B4-BE49-F238E27FC236}">
                <a16:creationId xmlns:a16="http://schemas.microsoft.com/office/drawing/2014/main" id="{07E5C6F3-1DEC-4417-8A5A-1E16FC4C57F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991" r="3800" b="14300"/>
          <a:stretch/>
        </p:blipFill>
        <p:spPr>
          <a:xfrm>
            <a:off x="9840416" y="4247575"/>
            <a:ext cx="1605263" cy="1862446"/>
          </a:xfrm>
          <a:prstGeom prst="rect">
            <a:avLst/>
          </a:prstGeom>
          <a:ln>
            <a:solidFill>
              <a:schemeClr val="tx1"/>
            </a:solidFill>
          </a:ln>
        </p:spPr>
      </p:pic>
      <p:sp>
        <p:nvSpPr>
          <p:cNvPr id="9" name="TextBox 8">
            <a:extLst>
              <a:ext uri="{FF2B5EF4-FFF2-40B4-BE49-F238E27FC236}">
                <a16:creationId xmlns:a16="http://schemas.microsoft.com/office/drawing/2014/main" id="{EF341D58-A8D8-4A00-89AE-9EFF82A4F4CD}"/>
              </a:ext>
            </a:extLst>
          </p:cNvPr>
          <p:cNvSpPr txBox="1"/>
          <p:nvPr/>
        </p:nvSpPr>
        <p:spPr>
          <a:xfrm>
            <a:off x="8972123" y="6171685"/>
            <a:ext cx="2965877" cy="369332"/>
          </a:xfrm>
          <a:prstGeom prst="rect">
            <a:avLst/>
          </a:prstGeom>
          <a:noFill/>
        </p:spPr>
        <p:txBody>
          <a:bodyPr wrap="none" rtlCol="0">
            <a:spAutoFit/>
          </a:bodyPr>
          <a:lstStyle/>
          <a:p>
            <a:r>
              <a:rPr lang="en-US" dirty="0">
                <a:hlinkClick r:id="rId10"/>
              </a:rPr>
              <a:t>Current collective agreement </a:t>
            </a:r>
            <a:endParaRPr lang="en-US" dirty="0"/>
          </a:p>
        </p:txBody>
      </p:sp>
    </p:spTree>
    <p:extLst>
      <p:ext uri="{BB962C8B-B14F-4D97-AF65-F5344CB8AC3E}">
        <p14:creationId xmlns:p14="http://schemas.microsoft.com/office/powerpoint/2010/main" val="298116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00100"/>
          </a:xfrm>
        </p:spPr>
        <p:txBody>
          <a:bodyPr/>
          <a:lstStyle/>
          <a:p>
            <a:r>
              <a:rPr lang="en-US" dirty="0">
                <a:solidFill>
                  <a:srgbClr val="002060"/>
                </a:solidFill>
              </a:rPr>
              <a:t>Documentation Provided by </a:t>
            </a:r>
            <a:r>
              <a:rPr lang="en-US" b="1" dirty="0">
                <a:solidFill>
                  <a:srgbClr val="002060"/>
                </a:solidFill>
              </a:rPr>
              <a:t>YOU</a:t>
            </a:r>
            <a:endParaRPr lang="en-CA" b="1" dirty="0">
              <a:solidFill>
                <a:srgbClr val="002060"/>
              </a:solidFill>
            </a:endParaRPr>
          </a:p>
        </p:txBody>
      </p:sp>
      <p:sp>
        <p:nvSpPr>
          <p:cNvPr id="3" name="Content Placeholder 2"/>
          <p:cNvSpPr>
            <a:spLocks noGrp="1"/>
          </p:cNvSpPr>
          <p:nvPr>
            <p:ph idx="1"/>
          </p:nvPr>
        </p:nvSpPr>
        <p:spPr>
          <a:xfrm>
            <a:off x="544576" y="1099914"/>
            <a:ext cx="10972800" cy="4365625"/>
          </a:xfrm>
        </p:spPr>
        <p:txBody>
          <a:bodyPr>
            <a:noAutofit/>
          </a:bodyPr>
          <a:lstStyle/>
          <a:p>
            <a:pPr>
              <a:spcBef>
                <a:spcPts val="0"/>
              </a:spcBef>
            </a:pPr>
            <a:r>
              <a:rPr lang="en-CA" sz="2400" dirty="0"/>
              <a:t>Submitted to the Dean by August 15</a:t>
            </a:r>
          </a:p>
          <a:p>
            <a:pPr>
              <a:spcBef>
                <a:spcPts val="0"/>
              </a:spcBef>
            </a:pPr>
            <a:r>
              <a:rPr lang="en-CA" sz="2400" dirty="0"/>
              <a:t>Sent to referees in the first instance, and then to FRC and TPC</a:t>
            </a:r>
          </a:p>
          <a:p>
            <a:pPr>
              <a:spcBef>
                <a:spcPts val="0"/>
              </a:spcBef>
            </a:pPr>
            <a:r>
              <a:rPr lang="en-US" sz="2400" dirty="0"/>
              <a:t>Many formats – no single template</a:t>
            </a:r>
          </a:p>
          <a:p>
            <a:pPr lvl="1">
              <a:spcBef>
                <a:spcPts val="0"/>
              </a:spcBef>
            </a:pPr>
            <a:r>
              <a:rPr lang="en-US" sz="2400" dirty="0"/>
              <a:t>Binder and/or electronic</a:t>
            </a:r>
          </a:p>
          <a:p>
            <a:pPr lvl="1">
              <a:spcBef>
                <a:spcPts val="0"/>
              </a:spcBef>
            </a:pPr>
            <a:r>
              <a:rPr lang="en-US" sz="2400" dirty="0"/>
              <a:t>Use of table of contents, charts to organize content </a:t>
            </a:r>
          </a:p>
          <a:p>
            <a:pPr>
              <a:spcBef>
                <a:spcPts val="0"/>
              </a:spcBef>
            </a:pPr>
            <a:r>
              <a:rPr lang="en-CA" sz="2400" dirty="0"/>
              <a:t>Make it easy for Referees and TPC members to grant you tenure</a:t>
            </a:r>
          </a:p>
          <a:p>
            <a:pPr>
              <a:spcBef>
                <a:spcPts val="0"/>
              </a:spcBef>
            </a:pPr>
            <a:endParaRPr lang="en-CA" sz="2400" dirty="0"/>
          </a:p>
          <a:p>
            <a:pPr marL="358775" indent="-358775">
              <a:spcBef>
                <a:spcPts val="0"/>
              </a:spcBef>
              <a:buNone/>
            </a:pPr>
            <a:r>
              <a:rPr lang="en-US" sz="2400" dirty="0"/>
              <a:t>Demonstrates </a:t>
            </a:r>
            <a:r>
              <a:rPr lang="en-US" sz="2400" b="1" u="sng" dirty="0">
                <a:solidFill>
                  <a:srgbClr val="000000"/>
                </a:solidFill>
                <a:cs typeface="Arial"/>
              </a:rPr>
              <a:t>clear promise </a:t>
            </a:r>
            <a:r>
              <a:rPr lang="en-US" sz="2400" dirty="0">
                <a:solidFill>
                  <a:srgbClr val="000000"/>
                </a:solidFill>
                <a:cs typeface="Arial"/>
              </a:rPr>
              <a:t>of </a:t>
            </a:r>
            <a:r>
              <a:rPr lang="en-US" sz="2400" b="1" u="sng" dirty="0">
                <a:solidFill>
                  <a:srgbClr val="000000"/>
                </a:solidFill>
                <a:cs typeface="Arial"/>
              </a:rPr>
              <a:t>continued contribution </a:t>
            </a:r>
            <a:r>
              <a:rPr lang="en-US" sz="2400" dirty="0">
                <a:solidFill>
                  <a:srgbClr val="000000"/>
                </a:solidFill>
                <a:cs typeface="Arial"/>
              </a:rPr>
              <a:t>through a record of:</a:t>
            </a:r>
            <a:endParaRPr lang="en-CA" sz="2400" dirty="0">
              <a:solidFill>
                <a:srgbClr val="000000"/>
              </a:solidFill>
              <a:cs typeface="Arial"/>
            </a:endParaRPr>
          </a:p>
          <a:p>
            <a:pPr>
              <a:spcBef>
                <a:spcPts val="0"/>
              </a:spcBef>
            </a:pPr>
            <a:r>
              <a:rPr lang="en-US" sz="2400" dirty="0">
                <a:solidFill>
                  <a:srgbClr val="000000"/>
                </a:solidFill>
                <a:cs typeface="Arial"/>
              </a:rPr>
              <a:t>Research activity that includes peer reviewed publication and/or peer recognized creative professional practice; and  </a:t>
            </a:r>
            <a:endParaRPr lang="en-CA" sz="2400" dirty="0">
              <a:solidFill>
                <a:srgbClr val="000000"/>
              </a:solidFill>
              <a:cs typeface="Arial"/>
            </a:endParaRPr>
          </a:p>
          <a:p>
            <a:pPr>
              <a:spcBef>
                <a:spcPts val="0"/>
              </a:spcBef>
            </a:pPr>
            <a:r>
              <a:rPr lang="en-US" sz="2400" dirty="0">
                <a:solidFill>
                  <a:srgbClr val="000000"/>
                </a:solidFill>
                <a:cs typeface="Arial"/>
              </a:rPr>
              <a:t>Satisfactory performance in Teaching; and </a:t>
            </a:r>
            <a:endParaRPr lang="en-CA" sz="2400" dirty="0">
              <a:solidFill>
                <a:srgbClr val="000000"/>
              </a:solidFill>
              <a:cs typeface="Arial"/>
            </a:endParaRPr>
          </a:p>
          <a:p>
            <a:pPr>
              <a:spcBef>
                <a:spcPts val="0"/>
              </a:spcBef>
            </a:pPr>
            <a:r>
              <a:rPr lang="en-US" sz="2400" dirty="0">
                <a:solidFill>
                  <a:srgbClr val="000000"/>
                </a:solidFill>
                <a:cs typeface="Arial"/>
              </a:rPr>
              <a:t>Satisfactory Service. </a:t>
            </a:r>
          </a:p>
          <a:p>
            <a:pPr>
              <a:spcBef>
                <a:spcPts val="0"/>
              </a:spcBef>
            </a:pPr>
            <a:endParaRPr lang="en-US" sz="2400" dirty="0"/>
          </a:p>
        </p:txBody>
      </p:sp>
      <p:sp>
        <p:nvSpPr>
          <p:cNvPr id="4" name="Footer Placeholder 3"/>
          <p:cNvSpPr>
            <a:spLocks noGrp="1"/>
          </p:cNvSpPr>
          <p:nvPr>
            <p:ph type="ftr" sz="quarter" idx="11"/>
          </p:nvPr>
        </p:nvSpPr>
        <p:spPr/>
        <p:txBody>
          <a:bodyPr/>
          <a:lstStyle/>
          <a:p>
            <a:r>
              <a:rPr lang="en-CA" dirty="0"/>
              <a:t>UOITFA</a:t>
            </a:r>
          </a:p>
        </p:txBody>
      </p:sp>
      <p:sp>
        <p:nvSpPr>
          <p:cNvPr id="5" name="Slide Number Placeholder 4"/>
          <p:cNvSpPr>
            <a:spLocks noGrp="1"/>
          </p:cNvSpPr>
          <p:nvPr>
            <p:ph type="sldNum" sz="quarter" idx="12"/>
          </p:nvPr>
        </p:nvSpPr>
        <p:spPr/>
        <p:txBody>
          <a:bodyPr/>
          <a:lstStyle/>
          <a:p>
            <a:fld id="{F6983FBC-6A0A-4FD1-BC8E-3AC1B13AD69E}" type="slidenum">
              <a:rPr lang="en-CA" smtClean="0"/>
              <a:t>20</a:t>
            </a:fld>
            <a:endParaRPr lang="en-CA"/>
          </a:p>
        </p:txBody>
      </p:sp>
      <p:sp>
        <p:nvSpPr>
          <p:cNvPr id="6" name="Rectangle 5">
            <a:extLst>
              <a:ext uri="{FF2B5EF4-FFF2-40B4-BE49-F238E27FC236}">
                <a16:creationId xmlns:a16="http://schemas.microsoft.com/office/drawing/2014/main" id="{5323386E-85D2-42E3-96EB-F0932D9D5C26}"/>
              </a:ext>
            </a:extLst>
          </p:cNvPr>
          <p:cNvSpPr/>
          <p:nvPr/>
        </p:nvSpPr>
        <p:spPr>
          <a:xfrm>
            <a:off x="2783632" y="6184503"/>
            <a:ext cx="1822935" cy="400110"/>
          </a:xfrm>
          <a:prstGeom prst="rect">
            <a:avLst/>
          </a:prstGeom>
        </p:spPr>
        <p:txBody>
          <a:bodyPr wrap="none">
            <a:spAutoFit/>
          </a:bodyPr>
          <a:lstStyle/>
          <a:p>
            <a:r>
              <a:rPr lang="en-CA" sz="2000" dirty="0">
                <a:latin typeface="Helvetica Neue Bold Condensed"/>
                <a:cs typeface="Helvetica Neue Bold Condensed"/>
              </a:rPr>
              <a:t>Article 19.04 a</a:t>
            </a:r>
            <a:endParaRPr lang="en-US" sz="2000" dirty="0"/>
          </a:p>
        </p:txBody>
      </p:sp>
    </p:spTree>
    <p:extLst>
      <p:ext uri="{BB962C8B-B14F-4D97-AF65-F5344CB8AC3E}">
        <p14:creationId xmlns:p14="http://schemas.microsoft.com/office/powerpoint/2010/main" val="155964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4082"/>
          </a:xfrm>
        </p:spPr>
        <p:txBody>
          <a:bodyPr>
            <a:noAutofit/>
          </a:bodyPr>
          <a:lstStyle/>
          <a:p>
            <a:r>
              <a:rPr lang="en-US" sz="3600" dirty="0">
                <a:solidFill>
                  <a:srgbClr val="002060"/>
                </a:solidFill>
              </a:rPr>
              <a:t>Documentation Provided by YOU</a:t>
            </a:r>
            <a:endParaRPr lang="en-CA" sz="3600" dirty="0">
              <a:latin typeface="Helvetica Neue Bold Condensed"/>
              <a:cs typeface="Helvetica Neue Bold Condensed"/>
            </a:endParaRPr>
          </a:p>
        </p:txBody>
      </p:sp>
      <p:sp>
        <p:nvSpPr>
          <p:cNvPr id="3" name="Content Placeholder 2"/>
          <p:cNvSpPr>
            <a:spLocks noGrp="1"/>
          </p:cNvSpPr>
          <p:nvPr>
            <p:ph idx="1"/>
          </p:nvPr>
        </p:nvSpPr>
        <p:spPr>
          <a:xfrm>
            <a:off x="622857" y="1217389"/>
            <a:ext cx="10972800" cy="4423221"/>
          </a:xfrm>
        </p:spPr>
        <p:txBody>
          <a:bodyPr>
            <a:noAutofit/>
          </a:bodyPr>
          <a:lstStyle/>
          <a:p>
            <a:pPr>
              <a:spcBef>
                <a:spcPts val="0"/>
              </a:spcBef>
            </a:pPr>
            <a:r>
              <a:rPr lang="en-CA" sz="2400" dirty="0">
                <a:hlinkClick r:id="rId3"/>
              </a:rPr>
              <a:t>Updated and complete CV</a:t>
            </a:r>
            <a:endParaRPr lang="en-CA" sz="2400" dirty="0"/>
          </a:p>
          <a:p>
            <a:pPr>
              <a:spcBef>
                <a:spcPts val="0"/>
              </a:spcBef>
            </a:pPr>
            <a:r>
              <a:rPr lang="en-CA" sz="2400" dirty="0"/>
              <a:t>Statement on how criteria for tenure is met in Research, Teaching and Service </a:t>
            </a:r>
          </a:p>
          <a:p>
            <a:pPr lvl="1">
              <a:spcBef>
                <a:spcPts val="0"/>
              </a:spcBef>
            </a:pPr>
            <a:r>
              <a:rPr lang="en-CA" sz="2400" dirty="0"/>
              <a:t>Research:  Published works (links to learning tools, websites, etc.) </a:t>
            </a:r>
          </a:p>
          <a:p>
            <a:pPr lvl="1">
              <a:spcBef>
                <a:spcPts val="0"/>
              </a:spcBef>
            </a:pPr>
            <a:r>
              <a:rPr lang="en-CA" sz="2400" dirty="0"/>
              <a:t>Teaching:  (teaching dossier, course samples, assignment samples, </a:t>
            </a:r>
            <a:r>
              <a:rPr lang="en-CA" sz="2400" dirty="0" err="1"/>
              <a:t>etc</a:t>
            </a:r>
            <a:r>
              <a:rPr lang="en-CA" sz="2400" dirty="0"/>
              <a:t>)</a:t>
            </a:r>
          </a:p>
          <a:p>
            <a:pPr lvl="1">
              <a:spcBef>
                <a:spcPts val="0"/>
              </a:spcBef>
            </a:pPr>
            <a:r>
              <a:rPr lang="en-CA" sz="2400" dirty="0"/>
              <a:t>Service:  (contributions to university and community)</a:t>
            </a:r>
          </a:p>
          <a:p>
            <a:pPr lvl="1">
              <a:spcBef>
                <a:spcPts val="0"/>
              </a:spcBef>
            </a:pPr>
            <a:r>
              <a:rPr lang="en-CA" sz="2400" dirty="0"/>
              <a:t>Right to include section addressing context and availability of resources</a:t>
            </a:r>
          </a:p>
          <a:p>
            <a:pPr lvl="1">
              <a:spcBef>
                <a:spcPts val="0"/>
              </a:spcBef>
            </a:pPr>
            <a:endParaRPr lang="en-CA" sz="2400" dirty="0"/>
          </a:p>
          <a:p>
            <a:pPr>
              <a:spcBef>
                <a:spcPts val="0"/>
              </a:spcBef>
            </a:pPr>
            <a:r>
              <a:rPr lang="en-CA" sz="2400" dirty="0"/>
              <a:t>Selected work that “best represents” research</a:t>
            </a:r>
          </a:p>
          <a:p>
            <a:pPr lvl="1">
              <a:spcBef>
                <a:spcPts val="0"/>
              </a:spcBef>
            </a:pPr>
            <a:r>
              <a:rPr lang="en-CA" sz="2400" dirty="0"/>
              <a:t>Material not included available to referees on request</a:t>
            </a:r>
          </a:p>
          <a:p>
            <a:pPr>
              <a:spcBef>
                <a:spcPts val="0"/>
              </a:spcBef>
            </a:pPr>
            <a:r>
              <a:rPr lang="en-CA" sz="2400" dirty="0"/>
              <a:t>Relevant work in progress</a:t>
            </a:r>
          </a:p>
          <a:p>
            <a:pPr>
              <a:spcBef>
                <a:spcPts val="0"/>
              </a:spcBef>
            </a:pPr>
            <a:r>
              <a:rPr lang="en-CA" sz="2400" dirty="0"/>
              <a:t>Teaching Dossier</a:t>
            </a:r>
          </a:p>
          <a:p>
            <a:pPr>
              <a:spcBef>
                <a:spcPts val="0"/>
              </a:spcBef>
            </a:pPr>
            <a:r>
              <a:rPr lang="en-CA" sz="2400" dirty="0"/>
              <a:t>Additional written reviews with solicited letters identified as such in dossier</a:t>
            </a:r>
          </a:p>
          <a:p>
            <a:pPr>
              <a:spcBef>
                <a:spcPts val="0"/>
              </a:spcBef>
            </a:pPr>
            <a:endParaRPr lang="en-CA" sz="2400" dirty="0"/>
          </a:p>
        </p:txBody>
      </p:sp>
      <p:sp>
        <p:nvSpPr>
          <p:cNvPr id="4" name="Rectangle 3">
            <a:extLst>
              <a:ext uri="{FF2B5EF4-FFF2-40B4-BE49-F238E27FC236}">
                <a16:creationId xmlns:a16="http://schemas.microsoft.com/office/drawing/2014/main" id="{7E980292-16E2-45A2-AEDF-E62E3EBFFE03}"/>
              </a:ext>
            </a:extLst>
          </p:cNvPr>
          <p:cNvSpPr/>
          <p:nvPr/>
        </p:nvSpPr>
        <p:spPr>
          <a:xfrm>
            <a:off x="2999656" y="6137972"/>
            <a:ext cx="1467068" cy="369332"/>
          </a:xfrm>
          <a:prstGeom prst="rect">
            <a:avLst/>
          </a:prstGeom>
        </p:spPr>
        <p:txBody>
          <a:bodyPr wrap="none">
            <a:spAutoFit/>
          </a:bodyPr>
          <a:lstStyle/>
          <a:p>
            <a:r>
              <a:rPr lang="en-US" dirty="0">
                <a:latin typeface="Helvetica Neue Bold Condensed"/>
                <a:cs typeface="Helvetica Neue Bold Condensed"/>
              </a:rPr>
              <a:t>Article 20.10</a:t>
            </a:r>
            <a:endParaRPr lang="en-US" dirty="0"/>
          </a:p>
        </p:txBody>
      </p:sp>
    </p:spTree>
    <p:extLst>
      <p:ext uri="{BB962C8B-B14F-4D97-AF65-F5344CB8AC3E}">
        <p14:creationId xmlns:p14="http://schemas.microsoft.com/office/powerpoint/2010/main" val="90865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things to think about</a:t>
            </a:r>
            <a:endParaRPr lang="en-CA" dirty="0"/>
          </a:p>
        </p:txBody>
      </p:sp>
      <p:sp>
        <p:nvSpPr>
          <p:cNvPr id="3" name="Content Placeholder 2"/>
          <p:cNvSpPr>
            <a:spLocks noGrp="1"/>
          </p:cNvSpPr>
          <p:nvPr>
            <p:ph idx="1"/>
          </p:nvPr>
        </p:nvSpPr>
        <p:spPr>
          <a:xfrm>
            <a:off x="191344" y="1334022"/>
            <a:ext cx="11391056" cy="4525963"/>
          </a:xfrm>
        </p:spPr>
        <p:txBody>
          <a:bodyPr>
            <a:normAutofit/>
          </a:bodyPr>
          <a:lstStyle/>
          <a:p>
            <a:r>
              <a:rPr lang="en-CA" sz="2800" dirty="0"/>
              <a:t>How does your Research/Teaching/Service align with plans and goals of your Faculty and of Ontario Tech U? </a:t>
            </a:r>
          </a:p>
          <a:p>
            <a:pPr lvl="1"/>
            <a:r>
              <a:rPr lang="en-CA" sz="2400" dirty="0">
                <a:hlinkClick r:id="rId2"/>
              </a:rPr>
              <a:t>Strategic Plan</a:t>
            </a:r>
            <a:r>
              <a:rPr lang="en-CA" sz="2400" dirty="0"/>
              <a:t> of Ontario Tech U</a:t>
            </a:r>
          </a:p>
          <a:p>
            <a:pPr lvl="1"/>
            <a:r>
              <a:rPr lang="en-CA" sz="2400" dirty="0">
                <a:solidFill>
                  <a:schemeClr val="accent1">
                    <a:lumMod val="75000"/>
                  </a:schemeClr>
                </a:solidFill>
                <a:hlinkClick r:id="rId3"/>
              </a:rPr>
              <a:t>Integrated Academic Research Plan </a:t>
            </a:r>
            <a:r>
              <a:rPr lang="en-CA" sz="2400" dirty="0"/>
              <a:t>of Ontario Tech U</a:t>
            </a:r>
            <a:endParaRPr lang="en-CA" sz="2400" dirty="0">
              <a:solidFill>
                <a:schemeClr val="accent1">
                  <a:lumMod val="75000"/>
                </a:schemeClr>
              </a:solidFill>
            </a:endParaRPr>
          </a:p>
          <a:p>
            <a:r>
              <a:rPr lang="en-CA" sz="2800" dirty="0"/>
              <a:t>Explain any gaps or circumstances that may influence your work</a:t>
            </a:r>
          </a:p>
          <a:p>
            <a:r>
              <a:rPr lang="en-CA" sz="2800" dirty="0"/>
              <a:t>Resource availability to conduct research/teaching/service</a:t>
            </a:r>
          </a:p>
          <a:p>
            <a:r>
              <a:rPr lang="en-US" sz="2800" dirty="0"/>
              <a:t>Consider the final report and recommendations from</a:t>
            </a:r>
          </a:p>
          <a:p>
            <a:pPr lvl="1"/>
            <a:r>
              <a:rPr lang="en-US" sz="2400" dirty="0">
                <a:hlinkClick r:id="rId4"/>
              </a:rPr>
              <a:t>Student Course Feedback Survey Working Group</a:t>
            </a:r>
            <a:r>
              <a:rPr lang="en-US" sz="2400" dirty="0"/>
              <a:t>  </a:t>
            </a:r>
          </a:p>
          <a:p>
            <a:pPr lvl="1"/>
            <a:r>
              <a:rPr lang="en-US" sz="2400" dirty="0">
                <a:hlinkClick r:id="rId5"/>
              </a:rPr>
              <a:t>Standard Course Equivalencies Working Group</a:t>
            </a:r>
            <a:endParaRPr lang="en-US" sz="2400" dirty="0"/>
          </a:p>
          <a:p>
            <a:endParaRPr lang="en-CA" sz="2800" dirty="0"/>
          </a:p>
          <a:p>
            <a:endParaRPr lang="en-CA" sz="2800" dirty="0"/>
          </a:p>
        </p:txBody>
      </p:sp>
      <p:sp>
        <p:nvSpPr>
          <p:cNvPr id="4" name="Footer Placeholder 3"/>
          <p:cNvSpPr>
            <a:spLocks noGrp="1"/>
          </p:cNvSpPr>
          <p:nvPr>
            <p:ph type="ftr" sz="quarter" idx="11"/>
          </p:nvPr>
        </p:nvSpPr>
        <p:spPr/>
        <p:txBody>
          <a:bodyPr/>
          <a:lstStyle/>
          <a:p>
            <a:r>
              <a:rPr lang="en-CA" dirty="0">
                <a:solidFill>
                  <a:prstClr val="black">
                    <a:tint val="75000"/>
                  </a:prstClr>
                </a:solidFill>
              </a:rPr>
              <a:t>UOITFA</a:t>
            </a:r>
          </a:p>
        </p:txBody>
      </p:sp>
      <p:sp>
        <p:nvSpPr>
          <p:cNvPr id="5" name="Slide Number Placeholder 4"/>
          <p:cNvSpPr>
            <a:spLocks noGrp="1"/>
          </p:cNvSpPr>
          <p:nvPr>
            <p:ph type="sldNum" sz="quarter" idx="12"/>
          </p:nvPr>
        </p:nvSpPr>
        <p:spPr/>
        <p:txBody>
          <a:bodyPr/>
          <a:lstStyle/>
          <a:p>
            <a:fld id="{F6983FBC-6A0A-4FD1-BC8E-3AC1B13AD69E}" type="slidenum">
              <a:rPr lang="en-CA" smtClean="0">
                <a:solidFill>
                  <a:prstClr val="black">
                    <a:tint val="75000"/>
                  </a:prstClr>
                </a:solidFill>
              </a:rPr>
              <a:pPr/>
              <a:t>22</a:t>
            </a:fld>
            <a:endParaRPr lang="en-CA">
              <a:solidFill>
                <a:prstClr val="black">
                  <a:tint val="75000"/>
                </a:prstClr>
              </a:solidFill>
            </a:endParaRPr>
          </a:p>
        </p:txBody>
      </p:sp>
    </p:spTree>
    <p:extLst>
      <p:ext uri="{BB962C8B-B14F-4D97-AF65-F5344CB8AC3E}">
        <p14:creationId xmlns:p14="http://schemas.microsoft.com/office/powerpoint/2010/main" val="119751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723849"/>
          </a:xfrm>
        </p:spPr>
        <p:txBody>
          <a:bodyPr>
            <a:normAutofit fontScale="90000"/>
          </a:bodyPr>
          <a:lstStyle/>
          <a:p>
            <a:r>
              <a:rPr lang="en-CA" dirty="0">
                <a:latin typeface="Helvetica Neue Bold Condensed"/>
                <a:cs typeface="Helvetica Neue Bold Condensed"/>
                <a:hlinkClick r:id="rId3"/>
              </a:rPr>
              <a:t>CV Development</a:t>
            </a:r>
            <a:endParaRPr lang="en-CA" dirty="0"/>
          </a:p>
        </p:txBody>
      </p:sp>
      <p:sp>
        <p:nvSpPr>
          <p:cNvPr id="3" name="Content Placeholder 2"/>
          <p:cNvSpPr>
            <a:spLocks noGrp="1"/>
          </p:cNvSpPr>
          <p:nvPr>
            <p:ph idx="1"/>
          </p:nvPr>
        </p:nvSpPr>
        <p:spPr>
          <a:xfrm>
            <a:off x="0" y="1333550"/>
            <a:ext cx="5904656" cy="4525963"/>
          </a:xfrm>
        </p:spPr>
        <p:txBody>
          <a:bodyPr>
            <a:noAutofit/>
          </a:bodyPr>
          <a:lstStyle/>
          <a:p>
            <a:pPr>
              <a:spcBef>
                <a:spcPts val="0"/>
              </a:spcBef>
            </a:pPr>
            <a:r>
              <a:rPr lang="en-US" sz="2000" dirty="0"/>
              <a:t>Reverse chronological order</a:t>
            </a:r>
            <a:endParaRPr lang="en-CA" sz="2000" dirty="0"/>
          </a:p>
          <a:p>
            <a:pPr>
              <a:spcBef>
                <a:spcPts val="0"/>
              </a:spcBef>
            </a:pPr>
            <a:r>
              <a:rPr lang="en-CA" sz="2000" dirty="0"/>
              <a:t>Biographical Information</a:t>
            </a:r>
          </a:p>
          <a:p>
            <a:pPr lvl="1">
              <a:spcBef>
                <a:spcPts val="0"/>
              </a:spcBef>
            </a:pPr>
            <a:r>
              <a:rPr lang="en-CA" sz="2000" dirty="0"/>
              <a:t>Name</a:t>
            </a:r>
          </a:p>
          <a:p>
            <a:pPr lvl="1">
              <a:spcBef>
                <a:spcPts val="0"/>
              </a:spcBef>
            </a:pPr>
            <a:r>
              <a:rPr lang="en-CA" sz="2000" dirty="0"/>
              <a:t>Degrees </a:t>
            </a:r>
          </a:p>
          <a:p>
            <a:pPr lvl="1">
              <a:spcBef>
                <a:spcPts val="0"/>
              </a:spcBef>
            </a:pPr>
            <a:r>
              <a:rPr lang="en-CA" sz="2000" dirty="0"/>
              <a:t>Employment History</a:t>
            </a:r>
          </a:p>
          <a:p>
            <a:pPr lvl="1">
              <a:spcBef>
                <a:spcPts val="0"/>
              </a:spcBef>
            </a:pPr>
            <a:r>
              <a:rPr lang="en-CA" sz="2000" dirty="0"/>
              <a:t>Honours (include nominations and students who have received awards under your mentorship)</a:t>
            </a:r>
          </a:p>
          <a:p>
            <a:pPr lvl="1">
              <a:spcBef>
                <a:spcPts val="0"/>
              </a:spcBef>
            </a:pPr>
            <a:r>
              <a:rPr lang="en-CA" sz="2000" dirty="0"/>
              <a:t>Professional affiliations and activities</a:t>
            </a:r>
          </a:p>
          <a:p>
            <a:pPr>
              <a:spcBef>
                <a:spcPts val="0"/>
              </a:spcBef>
            </a:pPr>
            <a:r>
              <a:rPr lang="en-CA" sz="2000" dirty="0"/>
              <a:t>Scholarly and Professional Work (consistent format)</a:t>
            </a:r>
          </a:p>
          <a:p>
            <a:pPr>
              <a:spcBef>
                <a:spcPts val="0"/>
              </a:spcBef>
            </a:pPr>
            <a:r>
              <a:rPr lang="en-CA" sz="2000" dirty="0"/>
              <a:t>Include work before coming to Ontario Tech</a:t>
            </a:r>
          </a:p>
          <a:p>
            <a:pPr>
              <a:spcBef>
                <a:spcPts val="0"/>
              </a:spcBef>
            </a:pPr>
            <a:endParaRPr lang="en-CA" sz="2000" dirty="0"/>
          </a:p>
          <a:p>
            <a:pPr marL="457200" lvl="1" indent="0">
              <a:spcBef>
                <a:spcPts val="0"/>
              </a:spcBef>
              <a:buNone/>
            </a:pPr>
            <a:endParaRPr lang="en-CA" sz="2000" dirty="0"/>
          </a:p>
        </p:txBody>
      </p:sp>
      <p:sp>
        <p:nvSpPr>
          <p:cNvPr id="4" name="Footer Placeholder 3"/>
          <p:cNvSpPr>
            <a:spLocks noGrp="1"/>
          </p:cNvSpPr>
          <p:nvPr>
            <p:ph type="ftr" sz="quarter" idx="11"/>
          </p:nvPr>
        </p:nvSpPr>
        <p:spPr/>
        <p:txBody>
          <a:bodyPr/>
          <a:lstStyle/>
          <a:p>
            <a:r>
              <a:rPr lang="en-CA" dirty="0"/>
              <a:t>UOITFA</a:t>
            </a:r>
          </a:p>
        </p:txBody>
      </p:sp>
      <p:sp>
        <p:nvSpPr>
          <p:cNvPr id="5" name="Slide Number Placeholder 4"/>
          <p:cNvSpPr>
            <a:spLocks noGrp="1"/>
          </p:cNvSpPr>
          <p:nvPr>
            <p:ph type="sldNum" sz="quarter" idx="12"/>
          </p:nvPr>
        </p:nvSpPr>
        <p:spPr/>
        <p:txBody>
          <a:bodyPr/>
          <a:lstStyle/>
          <a:p>
            <a:fld id="{F6983FBC-6A0A-4FD1-BC8E-3AC1B13AD69E}" type="slidenum">
              <a:rPr lang="en-CA" smtClean="0"/>
              <a:t>23</a:t>
            </a:fld>
            <a:endParaRPr lang="en-CA"/>
          </a:p>
        </p:txBody>
      </p:sp>
      <p:sp>
        <p:nvSpPr>
          <p:cNvPr id="6" name="Rectangle 5">
            <a:extLst>
              <a:ext uri="{FF2B5EF4-FFF2-40B4-BE49-F238E27FC236}">
                <a16:creationId xmlns:a16="http://schemas.microsoft.com/office/drawing/2014/main" id="{0EAFC46D-E66F-4E41-8AF4-A9B199AF6538}"/>
              </a:ext>
            </a:extLst>
          </p:cNvPr>
          <p:cNvSpPr/>
          <p:nvPr/>
        </p:nvSpPr>
        <p:spPr>
          <a:xfrm>
            <a:off x="6080944" y="1044055"/>
            <a:ext cx="5934768" cy="5324535"/>
          </a:xfrm>
          <a:prstGeom prst="rect">
            <a:avLst/>
          </a:prstGeom>
        </p:spPr>
        <p:txBody>
          <a:bodyPr wrap="square">
            <a:spAutoFit/>
          </a:bodyPr>
          <a:lstStyle/>
          <a:p>
            <a:pPr marL="342900" indent="-342900">
              <a:buFont typeface="Arial" panose="020B0604020202020204" pitchFamily="34" charset="0"/>
              <a:buChar char="•"/>
            </a:pPr>
            <a:r>
              <a:rPr lang="en-CA" sz="2000" dirty="0"/>
              <a:t>Teaching Activities</a:t>
            </a:r>
          </a:p>
          <a:p>
            <a:pPr marL="800100" lvl="1" indent="-342900">
              <a:buFont typeface="Arial" panose="020B0604020202020204" pitchFamily="34" charset="0"/>
              <a:buChar char="•"/>
            </a:pPr>
            <a:r>
              <a:rPr lang="en-CA" sz="2000" dirty="0"/>
              <a:t>Undergraduate courses</a:t>
            </a:r>
          </a:p>
          <a:p>
            <a:pPr marL="800100" lvl="1" indent="-342900">
              <a:buFont typeface="Arial" panose="020B0604020202020204" pitchFamily="34" charset="0"/>
              <a:buChar char="•"/>
            </a:pPr>
            <a:r>
              <a:rPr lang="en-CA" sz="2000" dirty="0"/>
              <a:t>Graduate courses</a:t>
            </a:r>
          </a:p>
          <a:p>
            <a:pPr marL="800100" lvl="1" indent="-342900">
              <a:buFont typeface="Arial" panose="020B0604020202020204" pitchFamily="34" charset="0"/>
              <a:buChar char="•"/>
            </a:pPr>
            <a:r>
              <a:rPr lang="en-CA" sz="2000" dirty="0"/>
              <a:t>Thesis/Projects supervised (primary or secondary)</a:t>
            </a:r>
          </a:p>
          <a:p>
            <a:pPr marL="1257300" lvl="2" indent="-342900">
              <a:buFont typeface="Arial" panose="020B0604020202020204" pitchFamily="34" charset="0"/>
              <a:buChar char="•"/>
            </a:pPr>
            <a:r>
              <a:rPr lang="en-CA" sz="2000" dirty="0"/>
              <a:t>Masters (name, thesis topic, dates)</a:t>
            </a:r>
          </a:p>
          <a:p>
            <a:pPr marL="1257300" lvl="2" indent="-342900">
              <a:buFont typeface="Arial" panose="020B0604020202020204" pitchFamily="34" charset="0"/>
              <a:buChar char="•"/>
            </a:pPr>
            <a:r>
              <a:rPr lang="en-CA" sz="2000" dirty="0"/>
              <a:t>Doctoral (name, thesis topic, dates)</a:t>
            </a:r>
          </a:p>
          <a:p>
            <a:pPr marL="1257300" lvl="2" indent="-342900">
              <a:buFont typeface="Arial" panose="020B0604020202020204" pitchFamily="34" charset="0"/>
              <a:buChar char="•"/>
            </a:pPr>
            <a:r>
              <a:rPr lang="en-CA" sz="2000" dirty="0"/>
              <a:t>Postdoctoral (name, topic, dates)</a:t>
            </a:r>
          </a:p>
          <a:p>
            <a:pPr marL="1257300" lvl="2" indent="-342900">
              <a:buFont typeface="Arial" panose="020B0604020202020204" pitchFamily="34" charset="0"/>
              <a:buChar char="•"/>
            </a:pPr>
            <a:r>
              <a:rPr lang="en-CA" sz="2000" dirty="0"/>
              <a:t>Undergraduate (name, thesis topic, dates)</a:t>
            </a:r>
          </a:p>
          <a:p>
            <a:pPr marL="800100" lvl="1" indent="-342900">
              <a:buFont typeface="Arial" panose="020B0604020202020204" pitchFamily="34" charset="0"/>
              <a:buChar char="•"/>
            </a:pPr>
            <a:r>
              <a:rPr lang="en-CA" sz="2000" dirty="0"/>
              <a:t>Other teaching and lectures </a:t>
            </a:r>
          </a:p>
          <a:p>
            <a:pPr marL="342900" indent="-342900">
              <a:buFont typeface="Arial" panose="020B0604020202020204" pitchFamily="34" charset="0"/>
              <a:buChar char="•"/>
            </a:pPr>
            <a:r>
              <a:rPr lang="en-CA" sz="2000" dirty="0"/>
              <a:t>Service and Administrative Positions</a:t>
            </a:r>
          </a:p>
          <a:p>
            <a:pPr marL="800100" lvl="1" indent="-342900">
              <a:buFont typeface="Arial" panose="020B0604020202020204" pitchFamily="34" charset="0"/>
              <a:buChar char="•"/>
            </a:pPr>
            <a:r>
              <a:rPr lang="en-CA" sz="2000" dirty="0"/>
              <a:t>University</a:t>
            </a:r>
          </a:p>
          <a:p>
            <a:pPr marL="800100" lvl="1" indent="-342900">
              <a:buFont typeface="Arial" panose="020B0604020202020204" pitchFamily="34" charset="0"/>
              <a:buChar char="•"/>
            </a:pPr>
            <a:r>
              <a:rPr lang="en-CA" sz="2000" dirty="0"/>
              <a:t>Professional (consultancies)</a:t>
            </a:r>
          </a:p>
          <a:p>
            <a:pPr marL="800100" lvl="1" indent="-342900">
              <a:buFont typeface="Arial" panose="020B0604020202020204" pitchFamily="34" charset="0"/>
              <a:buChar char="•"/>
            </a:pPr>
            <a:r>
              <a:rPr lang="en-CA" sz="2000" dirty="0"/>
              <a:t>Clinical </a:t>
            </a:r>
          </a:p>
          <a:p>
            <a:pPr marL="800100" lvl="1" indent="-342900">
              <a:buFont typeface="Arial" panose="020B0604020202020204" pitchFamily="34" charset="0"/>
              <a:buChar char="•"/>
            </a:pPr>
            <a:r>
              <a:rPr lang="en-CA" sz="2000" dirty="0"/>
              <a:t>Community</a:t>
            </a:r>
          </a:p>
          <a:p>
            <a:pPr marL="800100" lvl="1" indent="-342900">
              <a:buFont typeface="Arial" panose="020B0604020202020204" pitchFamily="34" charset="0"/>
              <a:buChar char="•"/>
            </a:pPr>
            <a:r>
              <a:rPr lang="en-CA" sz="2000" dirty="0"/>
              <a:t>Other</a:t>
            </a:r>
          </a:p>
          <a:p>
            <a:pPr marL="342900" indent="-342900">
              <a:buFont typeface="Arial" panose="020B0604020202020204" pitchFamily="34" charset="0"/>
              <a:buChar char="•"/>
            </a:pPr>
            <a:r>
              <a:rPr lang="en-CA" sz="2000" dirty="0"/>
              <a:t>Other Relevant Information</a:t>
            </a:r>
          </a:p>
        </p:txBody>
      </p:sp>
    </p:spTree>
    <p:extLst>
      <p:ext uri="{BB962C8B-B14F-4D97-AF65-F5344CB8AC3E}">
        <p14:creationId xmlns:p14="http://schemas.microsoft.com/office/powerpoint/2010/main" val="279596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448" y="-69852"/>
            <a:ext cx="10972800" cy="1143000"/>
          </a:xfrm>
        </p:spPr>
        <p:txBody>
          <a:bodyPr/>
          <a:lstStyle/>
          <a:p>
            <a:r>
              <a:rPr lang="en-CA" dirty="0">
                <a:latin typeface="Helvetica Neue Bold Condensed"/>
                <a:cs typeface="Helvetica Neue Bold Condensed"/>
                <a:hlinkClick r:id="rId3"/>
              </a:rPr>
              <a:t>CV Development</a:t>
            </a:r>
            <a:endParaRPr lang="en-CA" dirty="0">
              <a:latin typeface="Helvetica Neue Bold Condensed"/>
              <a:cs typeface="Helvetica Neue Bold Condensed"/>
            </a:endParaRPr>
          </a:p>
        </p:txBody>
      </p:sp>
      <p:sp>
        <p:nvSpPr>
          <p:cNvPr id="3" name="Content Placeholder 2"/>
          <p:cNvSpPr>
            <a:spLocks noGrp="1"/>
          </p:cNvSpPr>
          <p:nvPr>
            <p:ph idx="1"/>
          </p:nvPr>
        </p:nvSpPr>
        <p:spPr>
          <a:xfrm>
            <a:off x="33040" y="1366045"/>
            <a:ext cx="5198864" cy="4525963"/>
          </a:xfrm>
        </p:spPr>
        <p:txBody>
          <a:bodyPr>
            <a:noAutofit/>
          </a:bodyPr>
          <a:lstStyle/>
          <a:p>
            <a:pPr marL="0" indent="0">
              <a:spcBef>
                <a:spcPts val="0"/>
              </a:spcBef>
              <a:buNone/>
            </a:pPr>
            <a:r>
              <a:rPr lang="en-CA" sz="2400" dirty="0"/>
              <a:t>Research</a:t>
            </a:r>
          </a:p>
          <a:p>
            <a:pPr>
              <a:spcBef>
                <a:spcPts val="0"/>
              </a:spcBef>
            </a:pPr>
            <a:r>
              <a:rPr lang="en-CA" sz="2400" dirty="0"/>
              <a:t>Research interests</a:t>
            </a:r>
          </a:p>
          <a:p>
            <a:pPr>
              <a:spcBef>
                <a:spcPts val="0"/>
              </a:spcBef>
            </a:pPr>
            <a:r>
              <a:rPr lang="en-CA" sz="2400" dirty="0"/>
              <a:t>Research grants (external &amp; internal)</a:t>
            </a:r>
          </a:p>
          <a:p>
            <a:pPr lvl="1">
              <a:spcBef>
                <a:spcPts val="0"/>
              </a:spcBef>
            </a:pPr>
            <a:r>
              <a:rPr lang="en-CA" sz="2400" dirty="0"/>
              <a:t>Purpose, agency and date awarded, title, value, PI’s + co</a:t>
            </a:r>
          </a:p>
          <a:p>
            <a:pPr>
              <a:spcBef>
                <a:spcPts val="0"/>
              </a:spcBef>
            </a:pPr>
            <a:r>
              <a:rPr lang="en-CA" sz="2400" dirty="0"/>
              <a:t>Patents</a:t>
            </a:r>
          </a:p>
          <a:p>
            <a:pPr>
              <a:spcBef>
                <a:spcPts val="0"/>
              </a:spcBef>
            </a:pPr>
            <a:r>
              <a:rPr lang="en-CA" sz="2400" dirty="0"/>
              <a:t>Books, articles, conferences, creative works, instructional videos</a:t>
            </a:r>
          </a:p>
          <a:p>
            <a:pPr marL="0" indent="0">
              <a:spcBef>
                <a:spcPts val="0"/>
              </a:spcBef>
              <a:buNone/>
            </a:pPr>
            <a:endParaRPr lang="en-CA" sz="2400" b="1" dirty="0"/>
          </a:p>
          <a:p>
            <a:pPr marL="0" indent="0">
              <a:spcBef>
                <a:spcPts val="0"/>
              </a:spcBef>
              <a:buNone/>
            </a:pPr>
            <a:r>
              <a:rPr lang="en-CA" sz="2400" b="1" dirty="0"/>
              <a:t>Include work before Ontario Tech</a:t>
            </a:r>
          </a:p>
          <a:p>
            <a:pPr marL="0" indent="0">
              <a:spcBef>
                <a:spcPts val="0"/>
              </a:spcBef>
              <a:buNone/>
            </a:pPr>
            <a:endParaRPr lang="en-CA" sz="2400" dirty="0"/>
          </a:p>
          <a:p>
            <a:pPr lvl="1">
              <a:spcBef>
                <a:spcPts val="0"/>
              </a:spcBef>
            </a:pPr>
            <a:endParaRPr lang="en-CA" sz="2400" dirty="0"/>
          </a:p>
        </p:txBody>
      </p:sp>
      <p:sp>
        <p:nvSpPr>
          <p:cNvPr id="4" name="Slide Number Placeholder 3"/>
          <p:cNvSpPr>
            <a:spLocks noGrp="1"/>
          </p:cNvSpPr>
          <p:nvPr>
            <p:ph type="sldNum" sz="quarter" idx="12"/>
          </p:nvPr>
        </p:nvSpPr>
        <p:spPr/>
        <p:txBody>
          <a:bodyPr/>
          <a:lstStyle/>
          <a:p>
            <a:fld id="{95FC4B58-ADD2-496A-8FFD-78946EF61F07}" type="slidenum">
              <a:rPr lang="en-CA" smtClean="0"/>
              <a:t>24</a:t>
            </a:fld>
            <a:endParaRPr lang="en-CA"/>
          </a:p>
        </p:txBody>
      </p:sp>
      <p:sp>
        <p:nvSpPr>
          <p:cNvPr id="5" name="Content Placeholder 2">
            <a:extLst>
              <a:ext uri="{FF2B5EF4-FFF2-40B4-BE49-F238E27FC236}">
                <a16:creationId xmlns:a16="http://schemas.microsoft.com/office/drawing/2014/main" id="{C27664B4-C57D-4B39-B3AD-A1871A3B1C55}"/>
              </a:ext>
            </a:extLst>
          </p:cNvPr>
          <p:cNvSpPr txBox="1">
            <a:spLocks/>
          </p:cNvSpPr>
          <p:nvPr/>
        </p:nvSpPr>
        <p:spPr>
          <a:xfrm>
            <a:off x="5308493" y="1166018"/>
            <a:ext cx="6912768"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CA" sz="2400" dirty="0"/>
              <a:t>Scholarly and Professional Work (format: APA, MLA)</a:t>
            </a:r>
          </a:p>
          <a:p>
            <a:pPr>
              <a:spcBef>
                <a:spcPts val="0"/>
              </a:spcBef>
            </a:pPr>
            <a:r>
              <a:rPr lang="en-CA" sz="2400" dirty="0"/>
              <a:t>Numerical Summary of Publications</a:t>
            </a:r>
          </a:p>
          <a:p>
            <a:pPr>
              <a:spcBef>
                <a:spcPts val="0"/>
              </a:spcBef>
            </a:pPr>
            <a:r>
              <a:rPr lang="en-CA" sz="2400" dirty="0"/>
              <a:t>Refereed Publications (listed in scholarly format)</a:t>
            </a:r>
          </a:p>
          <a:p>
            <a:pPr lvl="1">
              <a:spcBef>
                <a:spcPts val="0"/>
              </a:spcBef>
            </a:pPr>
            <a:r>
              <a:rPr lang="en-CA" sz="2400" dirty="0"/>
              <a:t>Articles (refereed journals)</a:t>
            </a:r>
          </a:p>
          <a:p>
            <a:pPr lvl="1">
              <a:spcBef>
                <a:spcPts val="0"/>
              </a:spcBef>
            </a:pPr>
            <a:r>
              <a:rPr lang="en-CA" sz="2400" dirty="0"/>
              <a:t>Articles (refereed conference proceedings)</a:t>
            </a:r>
          </a:p>
          <a:p>
            <a:pPr lvl="1">
              <a:spcBef>
                <a:spcPts val="0"/>
              </a:spcBef>
            </a:pPr>
            <a:r>
              <a:rPr lang="en-CA" sz="2400" dirty="0"/>
              <a:t>Book</a:t>
            </a:r>
          </a:p>
          <a:p>
            <a:pPr lvl="1">
              <a:spcBef>
                <a:spcPts val="0"/>
              </a:spcBef>
            </a:pPr>
            <a:r>
              <a:rPr lang="en-CA" sz="2400" dirty="0"/>
              <a:t>Book chapters</a:t>
            </a:r>
          </a:p>
          <a:p>
            <a:pPr lvl="1">
              <a:spcBef>
                <a:spcPts val="0"/>
              </a:spcBef>
            </a:pPr>
            <a:r>
              <a:rPr lang="en-CA" sz="2400" dirty="0"/>
              <a:t>Edited books</a:t>
            </a:r>
          </a:p>
          <a:p>
            <a:pPr>
              <a:spcBef>
                <a:spcPts val="0"/>
              </a:spcBef>
            </a:pPr>
            <a:r>
              <a:rPr lang="en-CA" sz="2400" dirty="0"/>
              <a:t>Non-refereed publications (technical reports, etc.)</a:t>
            </a:r>
          </a:p>
          <a:p>
            <a:pPr>
              <a:spcBef>
                <a:spcPts val="0"/>
              </a:spcBef>
            </a:pPr>
            <a:r>
              <a:rPr lang="en-CA" sz="2400" dirty="0"/>
              <a:t>Manuscripts etc. under review</a:t>
            </a:r>
          </a:p>
          <a:p>
            <a:pPr>
              <a:spcBef>
                <a:spcPts val="0"/>
              </a:spcBef>
            </a:pPr>
            <a:r>
              <a:rPr lang="en-CA" sz="2400" dirty="0"/>
              <a:t>Papers (meetings, conferences, symposia)</a:t>
            </a:r>
          </a:p>
          <a:p>
            <a:pPr>
              <a:spcBef>
                <a:spcPts val="0"/>
              </a:spcBef>
            </a:pPr>
            <a:r>
              <a:rPr lang="en-CA" sz="2400" dirty="0"/>
              <a:t>Invited lectures (highlight keynote)</a:t>
            </a:r>
          </a:p>
          <a:p>
            <a:pPr>
              <a:spcBef>
                <a:spcPts val="0"/>
              </a:spcBef>
            </a:pPr>
            <a:r>
              <a:rPr lang="en-CA" sz="2400" dirty="0"/>
              <a:t>Editorial positions/reviewer for scholarly journals</a:t>
            </a:r>
          </a:p>
        </p:txBody>
      </p:sp>
    </p:spTree>
    <p:extLst>
      <p:ext uri="{BB962C8B-B14F-4D97-AF65-F5344CB8AC3E}">
        <p14:creationId xmlns:p14="http://schemas.microsoft.com/office/powerpoint/2010/main" val="408725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128693"/>
            <a:ext cx="10972800" cy="1143000"/>
          </a:xfrm>
        </p:spPr>
        <p:txBody>
          <a:bodyPr/>
          <a:lstStyle/>
          <a:p>
            <a:r>
              <a:rPr lang="en-CA" dirty="0">
                <a:latin typeface="Helvetica Neue Bold Condensed"/>
                <a:cs typeface="Helvetica Neue Bold Condensed"/>
              </a:rPr>
              <a:t>Research Statement</a:t>
            </a:r>
          </a:p>
        </p:txBody>
      </p:sp>
      <p:sp>
        <p:nvSpPr>
          <p:cNvPr id="3" name="Content Placeholder 2"/>
          <p:cNvSpPr>
            <a:spLocks noGrp="1"/>
          </p:cNvSpPr>
          <p:nvPr>
            <p:ph idx="1"/>
          </p:nvPr>
        </p:nvSpPr>
        <p:spPr>
          <a:xfrm>
            <a:off x="407368" y="1166018"/>
            <a:ext cx="5616624" cy="4525963"/>
          </a:xfrm>
        </p:spPr>
        <p:txBody>
          <a:bodyPr>
            <a:normAutofit/>
          </a:bodyPr>
          <a:lstStyle/>
          <a:p>
            <a:pPr marL="0" indent="0">
              <a:buNone/>
            </a:pPr>
            <a:r>
              <a:rPr lang="en-CA" sz="2800" dirty="0"/>
              <a:t>How are you progressing in satisfying the criteria?</a:t>
            </a:r>
          </a:p>
          <a:p>
            <a:pPr marL="288925" indent="-288925">
              <a:buNone/>
            </a:pPr>
            <a:r>
              <a:rPr lang="en-CA" sz="2800" i="1" dirty="0" err="1"/>
              <a:t>i</a:t>
            </a:r>
            <a:r>
              <a:rPr lang="en-CA" sz="2800" i="1" dirty="0"/>
              <a:t>.	Clear promise of continued contribution through a record of research activity that includes peer reviewed publication and/or peer recognized creative professional practice</a:t>
            </a:r>
            <a:r>
              <a:rPr lang="en-CA" sz="2800" dirty="0"/>
              <a:t>;</a:t>
            </a:r>
          </a:p>
          <a:p>
            <a:endParaRPr lang="en-CA" sz="2800" dirty="0"/>
          </a:p>
        </p:txBody>
      </p:sp>
      <p:sp>
        <p:nvSpPr>
          <p:cNvPr id="4" name="Slide Number Placeholder 3"/>
          <p:cNvSpPr>
            <a:spLocks noGrp="1"/>
          </p:cNvSpPr>
          <p:nvPr>
            <p:ph type="sldNum" sz="quarter" idx="12"/>
          </p:nvPr>
        </p:nvSpPr>
        <p:spPr/>
        <p:txBody>
          <a:bodyPr/>
          <a:lstStyle/>
          <a:p>
            <a:fld id="{95FC4B58-ADD2-496A-8FFD-78946EF61F07}" type="slidenum">
              <a:rPr lang="en-CA" smtClean="0"/>
              <a:t>25</a:t>
            </a:fld>
            <a:endParaRPr lang="en-CA"/>
          </a:p>
        </p:txBody>
      </p:sp>
      <p:graphicFrame>
        <p:nvGraphicFramePr>
          <p:cNvPr id="5" name="Table 4">
            <a:extLst>
              <a:ext uri="{FF2B5EF4-FFF2-40B4-BE49-F238E27FC236}">
                <a16:creationId xmlns:a16="http://schemas.microsoft.com/office/drawing/2014/main" id="{E3B68175-C656-45F5-AB57-F8ADB2F3BD79}"/>
              </a:ext>
            </a:extLst>
          </p:cNvPr>
          <p:cNvGraphicFramePr>
            <a:graphicFrameLocks noGrp="1"/>
          </p:cNvGraphicFramePr>
          <p:nvPr>
            <p:extLst>
              <p:ext uri="{D42A27DB-BD31-4B8C-83A1-F6EECF244321}">
                <p14:modId xmlns:p14="http://schemas.microsoft.com/office/powerpoint/2010/main" val="4038702809"/>
              </p:ext>
            </p:extLst>
          </p:nvPr>
        </p:nvGraphicFramePr>
        <p:xfrm>
          <a:off x="6384032" y="978973"/>
          <a:ext cx="5616624" cy="5576407"/>
        </p:xfrm>
        <a:graphic>
          <a:graphicData uri="http://schemas.openxmlformats.org/drawingml/2006/table">
            <a:tbl>
              <a:tblPr firstRow="1" firstCol="1" bandRow="1">
                <a:tableStyleId>{7E9639D4-E3E2-4D34-9284-5A2195B3D0D7}</a:tableStyleId>
              </a:tblPr>
              <a:tblGrid>
                <a:gridCol w="5616624">
                  <a:extLst>
                    <a:ext uri="{9D8B030D-6E8A-4147-A177-3AD203B41FA5}">
                      <a16:colId xmlns:a16="http://schemas.microsoft.com/office/drawing/2014/main" val="2371660295"/>
                    </a:ext>
                  </a:extLst>
                </a:gridCol>
              </a:tblGrid>
              <a:tr h="242407">
                <a:tc>
                  <a:txBody>
                    <a:bodyPr/>
                    <a:lstStyle/>
                    <a:p>
                      <a:pPr marL="0" marR="0" algn="ctr">
                        <a:lnSpc>
                          <a:spcPct val="80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Research (Article 16.02)</a:t>
                      </a:r>
                    </a:p>
                  </a:txBody>
                  <a:tcPr marL="53761" marR="53761" marT="0" marB="0" anchor="ctr"/>
                </a:tc>
                <a:extLst>
                  <a:ext uri="{0D108BD9-81ED-4DB2-BD59-A6C34878D82A}">
                    <a16:rowId xmlns:a16="http://schemas.microsoft.com/office/drawing/2014/main" val="2306923907"/>
                  </a:ext>
                </a:extLst>
              </a:tr>
              <a:tr h="5170306">
                <a:tc>
                  <a:txBody>
                    <a:bodyPr/>
                    <a:lstStyle/>
                    <a:p>
                      <a:r>
                        <a:rPr lang="en-US" sz="1400" b="0" i="0" u="none" strike="noStrike" kern="1200" baseline="0" dirty="0" err="1">
                          <a:solidFill>
                            <a:schemeClr val="tx1"/>
                          </a:solidFill>
                          <a:latin typeface="+mn-lt"/>
                          <a:ea typeface="+mn-ea"/>
                          <a:cs typeface="+mn-cs"/>
                        </a:rPr>
                        <a:t>i</a:t>
                      </a:r>
                      <a:r>
                        <a:rPr lang="en-US" sz="1400" b="0" i="0" u="none" strike="noStrike" kern="1200" baseline="0" dirty="0">
                          <a:solidFill>
                            <a:schemeClr val="tx1"/>
                          </a:solidFill>
                          <a:latin typeface="+mn-lt"/>
                          <a:ea typeface="+mn-ea"/>
                          <a:cs typeface="+mn-cs"/>
                        </a:rPr>
                        <a:t>. writing, editing and/or publishing peer reviewed or non-peer reviewed: </a:t>
                      </a:r>
                    </a:p>
                    <a:p>
                      <a:pPr marL="168275" indent="0">
                        <a:tabLst>
                          <a:tab pos="168275" algn="l"/>
                        </a:tabLst>
                      </a:pPr>
                      <a:r>
                        <a:rPr lang="en-US" sz="1400" b="0" i="0" u="none" strike="noStrike" kern="1200" baseline="0" dirty="0">
                          <a:solidFill>
                            <a:schemeClr val="tx1"/>
                          </a:solidFill>
                          <a:latin typeface="+mn-lt"/>
                          <a:ea typeface="+mn-ea"/>
                          <a:cs typeface="+mn-cs"/>
                        </a:rPr>
                        <a:t>a. books, </a:t>
                      </a:r>
                    </a:p>
                    <a:p>
                      <a:pPr marL="168275" indent="0">
                        <a:tabLst>
                          <a:tab pos="168275" algn="l"/>
                        </a:tabLst>
                      </a:pPr>
                      <a:r>
                        <a:rPr lang="en-US" sz="1400" b="0" i="0" u="none" strike="noStrike" kern="1200" baseline="0" dirty="0">
                          <a:solidFill>
                            <a:schemeClr val="tx1"/>
                          </a:solidFill>
                          <a:latin typeface="+mn-lt"/>
                          <a:ea typeface="+mn-ea"/>
                          <a:cs typeface="+mn-cs"/>
                        </a:rPr>
                        <a:t>b. chapters in books, </a:t>
                      </a:r>
                    </a:p>
                    <a:p>
                      <a:pPr marL="168275" indent="0">
                        <a:tabLst>
                          <a:tab pos="168275" algn="l"/>
                        </a:tabLst>
                      </a:pPr>
                      <a:r>
                        <a:rPr lang="en-US" sz="1400" b="0" i="0" u="none" strike="noStrike" kern="1200" baseline="0" dirty="0">
                          <a:solidFill>
                            <a:schemeClr val="tx1"/>
                          </a:solidFill>
                          <a:latin typeface="+mn-lt"/>
                          <a:ea typeface="+mn-ea"/>
                          <a:cs typeface="+mn-cs"/>
                        </a:rPr>
                        <a:t>c. textbooks, </a:t>
                      </a:r>
                    </a:p>
                    <a:p>
                      <a:pPr marL="168275" indent="0">
                        <a:tabLst>
                          <a:tab pos="168275" algn="l"/>
                        </a:tabLst>
                      </a:pPr>
                      <a:r>
                        <a:rPr lang="en-US" sz="1400" b="0" i="0" u="none" strike="noStrike" kern="1200" baseline="0" dirty="0">
                          <a:solidFill>
                            <a:schemeClr val="tx1"/>
                          </a:solidFill>
                          <a:latin typeface="+mn-lt"/>
                          <a:ea typeface="+mn-ea"/>
                          <a:cs typeface="+mn-cs"/>
                        </a:rPr>
                        <a:t>d. papers in journals </a:t>
                      </a:r>
                    </a:p>
                    <a:p>
                      <a:pPr marL="168275" indent="0">
                        <a:tabLst>
                          <a:tab pos="168275" algn="l"/>
                        </a:tabLst>
                      </a:pPr>
                      <a:r>
                        <a:rPr lang="en-US" sz="1400" b="0" i="0" u="none" strike="noStrike" kern="1200" baseline="0" dirty="0">
                          <a:solidFill>
                            <a:schemeClr val="tx1"/>
                          </a:solidFill>
                          <a:latin typeface="+mn-lt"/>
                          <a:ea typeface="+mn-ea"/>
                          <a:cs typeface="+mn-cs"/>
                        </a:rPr>
                        <a:t>e. papers in conference proceedings; </a:t>
                      </a:r>
                    </a:p>
                    <a:p>
                      <a:r>
                        <a:rPr lang="en-US" sz="1400" b="0" i="0" u="none" strike="noStrike" kern="1200" baseline="0" dirty="0">
                          <a:solidFill>
                            <a:schemeClr val="tx1"/>
                          </a:solidFill>
                          <a:latin typeface="+mn-lt"/>
                          <a:ea typeface="+mn-ea"/>
                          <a:cs typeface="+mn-cs"/>
                        </a:rPr>
                        <a:t>ii. conducting scholarly work, investigations and analysis; </a:t>
                      </a:r>
                    </a:p>
                    <a:p>
                      <a:r>
                        <a:rPr lang="en-US" sz="1400" b="0" i="0" u="none" strike="noStrike" kern="1200" baseline="0" dirty="0">
                          <a:solidFill>
                            <a:schemeClr val="tx1"/>
                          </a:solidFill>
                          <a:latin typeface="+mn-lt"/>
                          <a:ea typeface="+mn-ea"/>
                          <a:cs typeface="+mn-cs"/>
                        </a:rPr>
                        <a:t>iii. preparing and submitting research proposals for grant applications; </a:t>
                      </a:r>
                    </a:p>
                    <a:p>
                      <a:r>
                        <a:rPr lang="en-US" sz="1400" b="0" i="0" u="none" strike="noStrike" kern="1200" baseline="0" dirty="0">
                          <a:solidFill>
                            <a:schemeClr val="tx1"/>
                          </a:solidFill>
                          <a:latin typeface="+mn-lt"/>
                          <a:ea typeface="+mn-ea"/>
                          <a:cs typeface="+mn-cs"/>
                        </a:rPr>
                        <a:t>iv. receiving research grants and contracts; </a:t>
                      </a:r>
                    </a:p>
                    <a:p>
                      <a:r>
                        <a:rPr lang="en-US" sz="1400" b="0" i="0" u="none" strike="noStrike" kern="1200" baseline="0" dirty="0">
                          <a:solidFill>
                            <a:schemeClr val="tx1"/>
                          </a:solidFill>
                          <a:latin typeface="+mn-lt"/>
                          <a:ea typeface="+mn-ea"/>
                          <a:cs typeface="+mn-cs"/>
                        </a:rPr>
                        <a:t>v. writing case studies; </a:t>
                      </a:r>
                    </a:p>
                    <a:p>
                      <a:r>
                        <a:rPr lang="en-US" sz="1400" b="0" i="0" u="none" strike="noStrike" kern="1200" baseline="0" dirty="0">
                          <a:solidFill>
                            <a:schemeClr val="tx1"/>
                          </a:solidFill>
                          <a:latin typeface="+mn-lt"/>
                          <a:ea typeface="+mn-ea"/>
                          <a:cs typeface="+mn-cs"/>
                        </a:rPr>
                        <a:t>vi. defining, designing and/or developing scientific/engineering systems; </a:t>
                      </a:r>
                    </a:p>
                    <a:p>
                      <a:r>
                        <a:rPr lang="en-US" sz="1400" b="0" i="0" u="none" strike="noStrike" kern="1200" baseline="0" dirty="0">
                          <a:solidFill>
                            <a:schemeClr val="tx1"/>
                          </a:solidFill>
                          <a:latin typeface="+mn-lt"/>
                          <a:ea typeface="+mn-ea"/>
                          <a:cs typeface="+mn-cs"/>
                        </a:rPr>
                        <a:t>vii. developing teaching materials and/or learning tools which have a wider application than the Faculty Member's own teaching activities; </a:t>
                      </a:r>
                    </a:p>
                    <a:p>
                      <a:r>
                        <a:rPr lang="en-US" sz="1400" b="0" i="0" u="none" strike="noStrike" kern="1200" baseline="0" dirty="0">
                          <a:solidFill>
                            <a:schemeClr val="tx1"/>
                          </a:solidFill>
                          <a:latin typeface="+mn-lt"/>
                          <a:ea typeface="+mn-ea"/>
                          <a:cs typeface="+mn-cs"/>
                        </a:rPr>
                        <a:t>viii. compiling and publishing of scholarly bibliographies and literary work; </a:t>
                      </a:r>
                    </a:p>
                    <a:p>
                      <a:r>
                        <a:rPr lang="en-US" sz="1400" b="0" i="0" u="none" strike="noStrike" kern="1200" baseline="0" dirty="0">
                          <a:solidFill>
                            <a:schemeClr val="tx1"/>
                          </a:solidFill>
                          <a:latin typeface="+mn-lt"/>
                          <a:ea typeface="+mn-ea"/>
                          <a:cs typeface="+mn-cs"/>
                        </a:rPr>
                        <a:t>ix. creating literary or artistic works appropriate to one's discipline; </a:t>
                      </a:r>
                    </a:p>
                    <a:p>
                      <a:r>
                        <a:rPr lang="en-US" sz="1400" b="0" i="0" u="none" strike="noStrike" kern="1200" baseline="0" dirty="0">
                          <a:solidFill>
                            <a:schemeClr val="tx1"/>
                          </a:solidFill>
                          <a:latin typeface="+mn-lt"/>
                          <a:ea typeface="+mn-ea"/>
                          <a:cs typeface="+mn-cs"/>
                        </a:rPr>
                        <a:t>x. engaging in the scholarship of teaching; </a:t>
                      </a:r>
                    </a:p>
                    <a:p>
                      <a:r>
                        <a:rPr lang="en-US" sz="1400" b="0" i="0" u="none" strike="noStrike" kern="1200" baseline="0" dirty="0">
                          <a:solidFill>
                            <a:schemeClr val="tx1"/>
                          </a:solidFill>
                          <a:latin typeface="+mn-lt"/>
                          <a:ea typeface="+mn-ea"/>
                          <a:cs typeface="+mn-cs"/>
                        </a:rPr>
                        <a:t>xi. applying existing knowledge; </a:t>
                      </a:r>
                    </a:p>
                    <a:p>
                      <a:r>
                        <a:rPr lang="en-US" sz="1400" b="0" i="0" u="none" strike="noStrike" kern="1200" baseline="0" dirty="0">
                          <a:solidFill>
                            <a:schemeClr val="tx1"/>
                          </a:solidFill>
                          <a:latin typeface="+mn-lt"/>
                          <a:ea typeface="+mn-ea"/>
                          <a:cs typeface="+mn-cs"/>
                        </a:rPr>
                        <a:t>xii. supervising graduate students academic work; </a:t>
                      </a:r>
                    </a:p>
                    <a:p>
                      <a:r>
                        <a:rPr lang="en-US" sz="1400" b="0" i="0" u="none" strike="noStrike" kern="1200" baseline="0" dirty="0">
                          <a:solidFill>
                            <a:schemeClr val="tx1"/>
                          </a:solidFill>
                          <a:latin typeface="+mn-lt"/>
                          <a:ea typeface="+mn-ea"/>
                          <a:cs typeface="+mn-cs"/>
                        </a:rPr>
                        <a:t>xiii. engaging in creative professional practice (e.g. original design, clinical therapeutic techniques, etc.); </a:t>
                      </a:r>
                    </a:p>
                    <a:p>
                      <a:r>
                        <a:rPr lang="en-US" sz="1400" b="0" i="0" u="none" strike="noStrike" kern="1200" baseline="0" dirty="0">
                          <a:solidFill>
                            <a:schemeClr val="tx1"/>
                          </a:solidFill>
                          <a:latin typeface="+mn-lt"/>
                          <a:ea typeface="+mn-ea"/>
                          <a:cs typeface="+mn-cs"/>
                        </a:rPr>
                        <a:t>xiv. consulting; </a:t>
                      </a:r>
                    </a:p>
                    <a:p>
                      <a:r>
                        <a:rPr lang="en-US" sz="1400" b="0" i="0" u="none" strike="noStrike" kern="1200" baseline="0" dirty="0">
                          <a:solidFill>
                            <a:schemeClr val="tx1"/>
                          </a:solidFill>
                          <a:latin typeface="+mn-lt"/>
                          <a:ea typeface="+mn-ea"/>
                          <a:cs typeface="+mn-cs"/>
                        </a:rPr>
                        <a:t>xv. creative application of existing knowledge;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xvi. developing reciprocal relationships with historically marginalized communities.</a:t>
                      </a:r>
                    </a:p>
                    <a:p>
                      <a:endParaRPr lang="en-US" sz="1400" b="0" i="0" u="none" strike="noStrike" kern="1200" baseline="0" dirty="0">
                        <a:solidFill>
                          <a:schemeClr val="tx1"/>
                        </a:solidFill>
                        <a:latin typeface="+mn-lt"/>
                        <a:ea typeface="+mn-ea"/>
                        <a:cs typeface="+mn-cs"/>
                      </a:endParaRPr>
                    </a:p>
                  </a:txBody>
                  <a:tcPr marL="53761" marR="53761" marT="0" marB="0">
                    <a:solidFill>
                      <a:schemeClr val="bg2"/>
                    </a:solidFill>
                  </a:tcPr>
                </a:tc>
                <a:extLst>
                  <a:ext uri="{0D108BD9-81ED-4DB2-BD59-A6C34878D82A}">
                    <a16:rowId xmlns:a16="http://schemas.microsoft.com/office/drawing/2014/main" val="1023310873"/>
                  </a:ext>
                </a:extLst>
              </a:tr>
            </a:tbl>
          </a:graphicData>
        </a:graphic>
      </p:graphicFrame>
    </p:spTree>
    <p:extLst>
      <p:ext uri="{BB962C8B-B14F-4D97-AF65-F5344CB8AC3E}">
        <p14:creationId xmlns:p14="http://schemas.microsoft.com/office/powerpoint/2010/main" val="176152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50106"/>
          </a:xfrm>
        </p:spPr>
        <p:txBody>
          <a:bodyPr/>
          <a:lstStyle/>
          <a:p>
            <a:r>
              <a:rPr lang="en-CA" dirty="0">
                <a:latin typeface="Helvetica Neue Bold Condensed"/>
                <a:cs typeface="Helvetica Neue Bold Condensed"/>
              </a:rPr>
              <a:t>Research Statement</a:t>
            </a:r>
          </a:p>
        </p:txBody>
      </p:sp>
      <p:sp>
        <p:nvSpPr>
          <p:cNvPr id="3" name="Content Placeholder 2"/>
          <p:cNvSpPr>
            <a:spLocks noGrp="1"/>
          </p:cNvSpPr>
          <p:nvPr>
            <p:ph idx="1"/>
          </p:nvPr>
        </p:nvSpPr>
        <p:spPr>
          <a:xfrm>
            <a:off x="609600" y="1311276"/>
            <a:ext cx="10972800" cy="4525963"/>
          </a:xfrm>
        </p:spPr>
        <p:txBody>
          <a:bodyPr>
            <a:normAutofit/>
          </a:bodyPr>
          <a:lstStyle/>
          <a:p>
            <a:pPr marL="0" indent="0">
              <a:lnSpc>
                <a:spcPct val="110000"/>
              </a:lnSpc>
              <a:spcBef>
                <a:spcPts val="0"/>
              </a:spcBef>
              <a:buNone/>
            </a:pPr>
            <a:r>
              <a:rPr lang="en-CA" sz="2400" dirty="0"/>
              <a:t>Prepare an Executive Summary</a:t>
            </a:r>
          </a:p>
          <a:p>
            <a:pPr marL="0" indent="0">
              <a:lnSpc>
                <a:spcPct val="110000"/>
              </a:lnSpc>
              <a:spcBef>
                <a:spcPts val="0"/>
              </a:spcBef>
              <a:buNone/>
            </a:pPr>
            <a:endParaRPr lang="en-CA" sz="2400" dirty="0"/>
          </a:p>
          <a:p>
            <a:pPr marL="0" indent="0">
              <a:lnSpc>
                <a:spcPct val="110000"/>
              </a:lnSpc>
              <a:spcBef>
                <a:spcPts val="0"/>
              </a:spcBef>
              <a:buNone/>
            </a:pPr>
            <a:r>
              <a:rPr lang="en-CA" sz="2400" dirty="0"/>
              <a:t>Think about:</a:t>
            </a:r>
          </a:p>
          <a:p>
            <a:pPr>
              <a:lnSpc>
                <a:spcPct val="110000"/>
              </a:lnSpc>
              <a:spcBef>
                <a:spcPts val="0"/>
              </a:spcBef>
            </a:pPr>
            <a:r>
              <a:rPr lang="en-CA" sz="2400" dirty="0"/>
              <a:t>Your cohesive research plan</a:t>
            </a:r>
          </a:p>
          <a:p>
            <a:pPr>
              <a:lnSpc>
                <a:spcPct val="110000"/>
              </a:lnSpc>
              <a:spcBef>
                <a:spcPts val="0"/>
              </a:spcBef>
            </a:pPr>
            <a:r>
              <a:rPr lang="en-CA" sz="2400" dirty="0"/>
              <a:t>Your research in the broader picture</a:t>
            </a:r>
          </a:p>
          <a:p>
            <a:pPr>
              <a:lnSpc>
                <a:spcPct val="110000"/>
              </a:lnSpc>
              <a:spcBef>
                <a:spcPts val="0"/>
              </a:spcBef>
            </a:pPr>
            <a:r>
              <a:rPr lang="en-CA" sz="2400" dirty="0"/>
              <a:t>What direction does it take; how has it changed?</a:t>
            </a:r>
          </a:p>
          <a:p>
            <a:pPr>
              <a:lnSpc>
                <a:spcPct val="110000"/>
              </a:lnSpc>
              <a:spcBef>
                <a:spcPts val="0"/>
              </a:spcBef>
            </a:pPr>
            <a:r>
              <a:rPr lang="en-CA" sz="2400" dirty="0"/>
              <a:t>Joint or single research</a:t>
            </a:r>
          </a:p>
          <a:p>
            <a:pPr>
              <a:lnSpc>
                <a:spcPct val="110000"/>
              </a:lnSpc>
              <a:spcBef>
                <a:spcPts val="0"/>
              </a:spcBef>
            </a:pPr>
            <a:r>
              <a:rPr lang="en-CA" sz="2400" dirty="0"/>
              <a:t>Contributions to publications</a:t>
            </a:r>
          </a:p>
          <a:p>
            <a:pPr>
              <a:lnSpc>
                <a:spcPct val="110000"/>
              </a:lnSpc>
              <a:spcBef>
                <a:spcPts val="0"/>
              </a:spcBef>
            </a:pPr>
            <a:r>
              <a:rPr lang="en-CA" sz="2400" dirty="0"/>
              <a:t>Work in progress</a:t>
            </a:r>
          </a:p>
          <a:p>
            <a:pPr>
              <a:lnSpc>
                <a:spcPct val="110000"/>
              </a:lnSpc>
              <a:spcBef>
                <a:spcPts val="0"/>
              </a:spcBef>
            </a:pPr>
            <a:r>
              <a:rPr lang="en-CA" sz="2400" dirty="0"/>
              <a:t>Works cited (e.g. Google Scholar, Web of Science) </a:t>
            </a:r>
          </a:p>
          <a:p>
            <a:pPr>
              <a:lnSpc>
                <a:spcPct val="110000"/>
              </a:lnSpc>
              <a:spcBef>
                <a:spcPts val="0"/>
              </a:spcBef>
            </a:pPr>
            <a:r>
              <a:rPr lang="en-CA" sz="2400" dirty="0"/>
              <a:t>Grants acquired/plan to submit</a:t>
            </a:r>
          </a:p>
          <a:p>
            <a:pPr>
              <a:lnSpc>
                <a:spcPct val="110000"/>
              </a:lnSpc>
              <a:spcBef>
                <a:spcPts val="0"/>
              </a:spcBef>
            </a:pPr>
            <a:endParaRPr lang="en-CA" dirty="0"/>
          </a:p>
          <a:p>
            <a:pPr>
              <a:lnSpc>
                <a:spcPct val="110000"/>
              </a:lnSpc>
              <a:spcBef>
                <a:spcPts val="0"/>
              </a:spcBef>
            </a:pPr>
            <a:endParaRPr lang="en-CA" dirty="0"/>
          </a:p>
        </p:txBody>
      </p:sp>
      <p:sp>
        <p:nvSpPr>
          <p:cNvPr id="4" name="Slide Number Placeholder 3"/>
          <p:cNvSpPr>
            <a:spLocks noGrp="1"/>
          </p:cNvSpPr>
          <p:nvPr>
            <p:ph type="sldNum" sz="quarter" idx="12"/>
          </p:nvPr>
        </p:nvSpPr>
        <p:spPr/>
        <p:txBody>
          <a:bodyPr/>
          <a:lstStyle/>
          <a:p>
            <a:fld id="{95FC4B58-ADD2-496A-8FFD-78946EF61F07}" type="slidenum">
              <a:rPr lang="en-CA" smtClean="0"/>
              <a:t>26</a:t>
            </a:fld>
            <a:endParaRPr lang="en-CA"/>
          </a:p>
        </p:txBody>
      </p:sp>
    </p:spTree>
    <p:extLst>
      <p:ext uri="{BB962C8B-B14F-4D97-AF65-F5344CB8AC3E}">
        <p14:creationId xmlns:p14="http://schemas.microsoft.com/office/powerpoint/2010/main" val="293803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06090"/>
          </a:xfrm>
        </p:spPr>
        <p:txBody>
          <a:bodyPr>
            <a:normAutofit fontScale="90000"/>
          </a:bodyPr>
          <a:lstStyle/>
          <a:p>
            <a:r>
              <a:rPr lang="en-CA" dirty="0">
                <a:latin typeface="Helvetica Neue Bold Condensed"/>
                <a:cs typeface="Helvetica Neue Bold Condensed"/>
              </a:rPr>
              <a:t>Teaching Statement</a:t>
            </a:r>
          </a:p>
        </p:txBody>
      </p:sp>
      <p:sp>
        <p:nvSpPr>
          <p:cNvPr id="3" name="Content Placeholder 2"/>
          <p:cNvSpPr>
            <a:spLocks noGrp="1"/>
          </p:cNvSpPr>
          <p:nvPr>
            <p:ph idx="1"/>
          </p:nvPr>
        </p:nvSpPr>
        <p:spPr>
          <a:xfrm>
            <a:off x="609600" y="1600201"/>
            <a:ext cx="6494512" cy="4525963"/>
          </a:xfrm>
        </p:spPr>
        <p:txBody>
          <a:bodyPr>
            <a:normAutofit/>
          </a:bodyPr>
          <a:lstStyle/>
          <a:p>
            <a:pPr marL="0" indent="0">
              <a:buNone/>
            </a:pPr>
            <a:r>
              <a:rPr lang="en-CA" dirty="0"/>
              <a:t>How are you progressing in satisfying the criteria?</a:t>
            </a:r>
          </a:p>
          <a:p>
            <a:pPr marL="347663" indent="-347663">
              <a:buNone/>
            </a:pPr>
            <a:r>
              <a:rPr lang="en-CA" i="1" dirty="0"/>
              <a:t>ii.	Clear promise of continued contribution through a record of satisfactory performance in teaching </a:t>
            </a:r>
            <a:endParaRPr lang="en-CA" dirty="0"/>
          </a:p>
          <a:p>
            <a:endParaRPr lang="en-CA" dirty="0"/>
          </a:p>
        </p:txBody>
      </p:sp>
      <p:sp>
        <p:nvSpPr>
          <p:cNvPr id="4" name="Slide Number Placeholder 3"/>
          <p:cNvSpPr>
            <a:spLocks noGrp="1"/>
          </p:cNvSpPr>
          <p:nvPr>
            <p:ph type="sldNum" sz="quarter" idx="12"/>
          </p:nvPr>
        </p:nvSpPr>
        <p:spPr/>
        <p:txBody>
          <a:bodyPr/>
          <a:lstStyle/>
          <a:p>
            <a:fld id="{95FC4B58-ADD2-496A-8FFD-78946EF61F07}" type="slidenum">
              <a:rPr lang="en-CA" smtClean="0"/>
              <a:t>27</a:t>
            </a:fld>
            <a:endParaRPr lang="en-CA"/>
          </a:p>
        </p:txBody>
      </p:sp>
      <p:graphicFrame>
        <p:nvGraphicFramePr>
          <p:cNvPr id="5" name="Content Placeholder 5">
            <a:extLst>
              <a:ext uri="{FF2B5EF4-FFF2-40B4-BE49-F238E27FC236}">
                <a16:creationId xmlns:a16="http://schemas.microsoft.com/office/drawing/2014/main" id="{E94DAB6A-14D6-466A-8C49-FB6F44206220}"/>
              </a:ext>
            </a:extLst>
          </p:cNvPr>
          <p:cNvGraphicFramePr>
            <a:graphicFrameLocks/>
          </p:cNvGraphicFramePr>
          <p:nvPr/>
        </p:nvGraphicFramePr>
        <p:xfrm>
          <a:off x="8287792" y="1268760"/>
          <a:ext cx="3744416" cy="5314602"/>
        </p:xfrm>
        <a:graphic>
          <a:graphicData uri="http://schemas.openxmlformats.org/drawingml/2006/table">
            <a:tbl>
              <a:tblPr firstRow="1" firstCol="1" bandRow="1">
                <a:tableStyleId>{7E9639D4-E3E2-4D34-9284-5A2195B3D0D7}</a:tableStyleId>
              </a:tblPr>
              <a:tblGrid>
                <a:gridCol w="3744416">
                  <a:extLst>
                    <a:ext uri="{9D8B030D-6E8A-4147-A177-3AD203B41FA5}">
                      <a16:colId xmlns:a16="http://schemas.microsoft.com/office/drawing/2014/main" val="591815060"/>
                    </a:ext>
                  </a:extLst>
                </a:gridCol>
              </a:tblGrid>
              <a:tr h="243028">
                <a:tc>
                  <a:txBody>
                    <a:bodyPr/>
                    <a:lstStyle/>
                    <a:p>
                      <a:pPr marL="0" marR="0" algn="ctr">
                        <a:lnSpc>
                          <a:spcPct val="80000"/>
                        </a:lnSpc>
                        <a:spcBef>
                          <a:spcPts val="0"/>
                        </a:spcBef>
                        <a:spcAft>
                          <a:spcPts val="0"/>
                        </a:spcAft>
                      </a:pPr>
                      <a:r>
                        <a:rPr lang="en-US" sz="1400" dirty="0">
                          <a:effectLst/>
                          <a:latin typeface="+mn-lt"/>
                        </a:rPr>
                        <a:t>Teaching (Article 16.03)</a:t>
                      </a:r>
                      <a:endParaRPr lang="en-US" sz="1400" dirty="0">
                        <a:effectLst/>
                        <a:latin typeface="+mn-lt"/>
                        <a:ea typeface="Calibri" panose="020F0502020204030204" pitchFamily="34" charset="0"/>
                        <a:cs typeface="Times New Roman" panose="02020603050405020304" pitchFamily="18" charset="0"/>
                      </a:endParaRPr>
                    </a:p>
                  </a:txBody>
                  <a:tcPr marL="53761" marR="53761" marT="0" marB="0" anchor="ctr"/>
                </a:tc>
                <a:extLst>
                  <a:ext uri="{0D108BD9-81ED-4DB2-BD59-A6C34878D82A}">
                    <a16:rowId xmlns:a16="http://schemas.microsoft.com/office/drawing/2014/main" val="3320754902"/>
                  </a:ext>
                </a:extLst>
              </a:tr>
              <a:tr h="5071574">
                <a:tc>
                  <a:txBody>
                    <a:bodyPr/>
                    <a:lstStyle/>
                    <a:p>
                      <a:r>
                        <a:rPr lang="en-US" sz="1300" b="0" i="0" u="none" strike="noStrike" kern="1200" baseline="0" dirty="0" err="1">
                          <a:solidFill>
                            <a:schemeClr val="tx1"/>
                          </a:solidFill>
                          <a:latin typeface="+mn-lt"/>
                          <a:ea typeface="+mn-ea"/>
                          <a:cs typeface="+mn-cs"/>
                        </a:rPr>
                        <a:t>i</a:t>
                      </a:r>
                      <a:r>
                        <a:rPr lang="en-US" sz="1300" b="0" i="0" u="none" strike="noStrike" kern="1200" baseline="0" dirty="0">
                          <a:solidFill>
                            <a:schemeClr val="tx1"/>
                          </a:solidFill>
                          <a:latin typeface="+mn-lt"/>
                          <a:ea typeface="+mn-ea"/>
                          <a:cs typeface="+mn-cs"/>
                        </a:rPr>
                        <a:t>. delivering and coordinating courses; conducting seminars; guiding tutorials, and laboratories; supervising fieldwork and individual study projects; </a:t>
                      </a:r>
                    </a:p>
                    <a:p>
                      <a:r>
                        <a:rPr lang="en-US" sz="1300" b="0" i="0" u="none" strike="noStrike" kern="1200" baseline="0" dirty="0">
                          <a:solidFill>
                            <a:schemeClr val="tx1"/>
                          </a:solidFill>
                          <a:latin typeface="+mn-lt"/>
                          <a:ea typeface="+mn-ea"/>
                          <a:cs typeface="+mn-cs"/>
                        </a:rPr>
                        <a:t>ii. developing and revising courses and programs; </a:t>
                      </a:r>
                    </a:p>
                    <a:p>
                      <a:r>
                        <a:rPr lang="en-US" sz="1300" b="0" i="0" u="none" strike="noStrike" kern="1200" baseline="0" dirty="0">
                          <a:solidFill>
                            <a:schemeClr val="tx1"/>
                          </a:solidFill>
                          <a:latin typeface="+mn-lt"/>
                          <a:ea typeface="+mn-ea"/>
                          <a:cs typeface="+mn-cs"/>
                        </a:rPr>
                        <a:t>iii. preparing and revising teaching materials; </a:t>
                      </a:r>
                    </a:p>
                    <a:p>
                      <a:r>
                        <a:rPr lang="en-US" sz="1300" b="0" i="0" u="none" strike="noStrike" kern="1200" baseline="0" dirty="0">
                          <a:solidFill>
                            <a:schemeClr val="tx1"/>
                          </a:solidFill>
                          <a:latin typeface="+mn-lt"/>
                          <a:ea typeface="+mn-ea"/>
                          <a:cs typeface="+mn-cs"/>
                        </a:rPr>
                        <a:t>iv. assessing and evaluating assignments, tests and examinations and other course work; </a:t>
                      </a:r>
                    </a:p>
                    <a:p>
                      <a:r>
                        <a:rPr lang="en-US" sz="1300" b="0" i="0" u="none" strike="noStrike" kern="1200" baseline="0" dirty="0">
                          <a:solidFill>
                            <a:schemeClr val="tx1"/>
                          </a:solidFill>
                          <a:latin typeface="+mn-lt"/>
                          <a:ea typeface="+mn-ea"/>
                          <a:cs typeface="+mn-cs"/>
                        </a:rPr>
                        <a:t>v. training and supervising the work of teaching assistants; </a:t>
                      </a:r>
                    </a:p>
                    <a:p>
                      <a:r>
                        <a:rPr lang="en-US" sz="1300" b="0" i="0" u="none" strike="noStrike" kern="1200" baseline="0" dirty="0">
                          <a:solidFill>
                            <a:schemeClr val="tx1"/>
                          </a:solidFill>
                          <a:latin typeface="+mn-lt"/>
                          <a:ea typeface="+mn-ea"/>
                          <a:cs typeface="+mn-cs"/>
                        </a:rPr>
                        <a:t>vi. supervising, advising, assessing and evaluating students' individual work, such as theses, projects and papers; </a:t>
                      </a:r>
                    </a:p>
                    <a:p>
                      <a:r>
                        <a:rPr lang="en-US" sz="1300" b="0" i="0" u="none" strike="noStrike" kern="1200" baseline="0" dirty="0">
                          <a:solidFill>
                            <a:schemeClr val="tx1"/>
                          </a:solidFill>
                          <a:latin typeface="+mn-lt"/>
                          <a:ea typeface="+mn-ea"/>
                          <a:cs typeface="+mn-cs"/>
                        </a:rPr>
                        <a:t>vii. supporting and consulting with students outside of class or laboratory time; </a:t>
                      </a:r>
                    </a:p>
                    <a:p>
                      <a:r>
                        <a:rPr lang="en-US" sz="1300" b="0" i="0" u="none" strike="noStrike" kern="1200" baseline="0" dirty="0">
                          <a:solidFill>
                            <a:schemeClr val="tx1"/>
                          </a:solidFill>
                          <a:latin typeface="+mn-lt"/>
                          <a:ea typeface="+mn-ea"/>
                          <a:cs typeface="+mn-cs"/>
                        </a:rPr>
                        <a:t>viii. participating in the development of teaching methods, programs or course content; </a:t>
                      </a:r>
                    </a:p>
                    <a:p>
                      <a:r>
                        <a:rPr lang="en-US" sz="1300" b="0" i="0" u="none" strike="noStrike" kern="1200" baseline="0" dirty="0">
                          <a:solidFill>
                            <a:schemeClr val="tx1"/>
                          </a:solidFill>
                          <a:latin typeface="+mn-lt"/>
                          <a:ea typeface="+mn-ea"/>
                          <a:cs typeface="+mn-cs"/>
                        </a:rPr>
                        <a:t>ix. writing textbooks, it being understood that such textbooks are primarily considered a component of a Faculty Member's scholarship. </a:t>
                      </a:r>
                    </a:p>
                    <a:p>
                      <a:r>
                        <a:rPr lang="en-US" sz="1300" b="0" i="0" u="none" strike="noStrike" kern="1200" baseline="0" dirty="0">
                          <a:solidFill>
                            <a:schemeClr val="tx1"/>
                          </a:solidFill>
                          <a:latin typeface="+mn-lt"/>
                          <a:ea typeface="+mn-ea"/>
                          <a:cs typeface="+mn-cs"/>
                        </a:rPr>
                        <a:t>x. counseling students on their academic progress; </a:t>
                      </a:r>
                    </a:p>
                    <a:p>
                      <a:r>
                        <a:rPr lang="en-US" sz="1300" b="0" i="0" u="none" strike="noStrike" kern="1200" baseline="0" dirty="0">
                          <a:solidFill>
                            <a:schemeClr val="tx1"/>
                          </a:solidFill>
                          <a:latin typeface="+mn-lt"/>
                          <a:ea typeface="+mn-ea"/>
                          <a:cs typeface="+mn-cs"/>
                        </a:rPr>
                        <a:t>xi. supervising the academic work of graduate students; and </a:t>
                      </a:r>
                    </a:p>
                    <a:p>
                      <a:r>
                        <a:rPr lang="en-US" sz="1300" b="0" i="0" u="none" strike="noStrike" kern="1200" baseline="0" dirty="0">
                          <a:solidFill>
                            <a:schemeClr val="tx1"/>
                          </a:solidFill>
                          <a:latin typeface="+mn-lt"/>
                          <a:ea typeface="+mn-ea"/>
                          <a:cs typeface="+mn-cs"/>
                        </a:rPr>
                        <a:t>xii. mentoring students. </a:t>
                      </a:r>
                    </a:p>
                  </a:txBody>
                  <a:tcPr marL="53761" marR="53761" marT="0" marB="0">
                    <a:solidFill>
                      <a:schemeClr val="bg2"/>
                    </a:solidFill>
                  </a:tcPr>
                </a:tc>
                <a:extLst>
                  <a:ext uri="{0D108BD9-81ED-4DB2-BD59-A6C34878D82A}">
                    <a16:rowId xmlns:a16="http://schemas.microsoft.com/office/drawing/2014/main" val="3862096716"/>
                  </a:ext>
                </a:extLst>
              </a:tr>
            </a:tbl>
          </a:graphicData>
        </a:graphic>
      </p:graphicFrame>
    </p:spTree>
    <p:extLst>
      <p:ext uri="{BB962C8B-B14F-4D97-AF65-F5344CB8AC3E}">
        <p14:creationId xmlns:p14="http://schemas.microsoft.com/office/powerpoint/2010/main" val="124590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94122"/>
          </a:xfrm>
        </p:spPr>
        <p:txBody>
          <a:bodyPr>
            <a:normAutofit/>
          </a:bodyPr>
          <a:lstStyle/>
          <a:p>
            <a:r>
              <a:rPr lang="en-US" dirty="0"/>
              <a:t>Your Teaching Statement</a:t>
            </a:r>
            <a:endParaRPr lang="en-CA" dirty="0"/>
          </a:p>
        </p:txBody>
      </p:sp>
      <p:sp>
        <p:nvSpPr>
          <p:cNvPr id="3" name="Content Placeholder 2"/>
          <p:cNvSpPr>
            <a:spLocks noGrp="1"/>
          </p:cNvSpPr>
          <p:nvPr>
            <p:ph idx="1"/>
          </p:nvPr>
        </p:nvSpPr>
        <p:spPr>
          <a:xfrm>
            <a:off x="609600" y="1417638"/>
            <a:ext cx="10972800" cy="4525963"/>
          </a:xfrm>
        </p:spPr>
        <p:txBody>
          <a:bodyPr>
            <a:noAutofit/>
          </a:bodyPr>
          <a:lstStyle/>
          <a:p>
            <a:pPr marL="0" indent="0">
              <a:spcBef>
                <a:spcPts val="0"/>
              </a:spcBef>
              <a:buNone/>
            </a:pPr>
            <a:r>
              <a:rPr lang="en-CA" sz="2800" dirty="0"/>
              <a:t>Prepare an </a:t>
            </a:r>
            <a:r>
              <a:rPr lang="en-CA" sz="2600" dirty="0"/>
              <a:t>Executive Summary (1 page!)</a:t>
            </a:r>
          </a:p>
          <a:p>
            <a:pPr>
              <a:spcBef>
                <a:spcPts val="0"/>
              </a:spcBef>
            </a:pPr>
            <a:endParaRPr lang="en-CA" sz="2600" dirty="0"/>
          </a:p>
          <a:p>
            <a:pPr>
              <a:spcBef>
                <a:spcPts val="0"/>
              </a:spcBef>
            </a:pPr>
            <a:r>
              <a:rPr lang="en-CA" sz="2600" dirty="0">
                <a:hlinkClick r:id="rId3"/>
              </a:rPr>
              <a:t>You</a:t>
            </a:r>
            <a:r>
              <a:rPr lang="en-US" sz="2800" dirty="0">
                <a:hlinkClick r:id="rId3"/>
              </a:rPr>
              <a:t>r Teaching Dossier</a:t>
            </a:r>
            <a:r>
              <a:rPr lang="en-US" sz="2800" dirty="0"/>
              <a:t>, </a:t>
            </a:r>
            <a:r>
              <a:rPr lang="en-US" sz="2800" dirty="0" err="1"/>
              <a:t>i</a:t>
            </a:r>
            <a:r>
              <a:rPr lang="en-CA" sz="2600" dirty="0" err="1"/>
              <a:t>nclude</a:t>
            </a:r>
            <a:r>
              <a:rPr lang="en-CA" sz="2600" dirty="0"/>
              <a:t> and elaborate on</a:t>
            </a:r>
          </a:p>
          <a:p>
            <a:pPr>
              <a:spcBef>
                <a:spcPts val="0"/>
              </a:spcBef>
            </a:pPr>
            <a:r>
              <a:rPr lang="en-CA" sz="2600" dirty="0"/>
              <a:t>Your beliefs about teaching</a:t>
            </a:r>
          </a:p>
          <a:p>
            <a:pPr>
              <a:spcBef>
                <a:spcPts val="0"/>
              </a:spcBef>
            </a:pPr>
            <a:r>
              <a:rPr lang="en-CA" sz="2600" dirty="0"/>
              <a:t>Teaching accomplishments (nominated for awards, letters from students, student course feedback surveys, etc.)</a:t>
            </a:r>
          </a:p>
          <a:p>
            <a:pPr>
              <a:spcBef>
                <a:spcPts val="0"/>
              </a:spcBef>
            </a:pPr>
            <a:r>
              <a:rPr lang="en-CA" sz="2600" dirty="0"/>
              <a:t>Contributions to teaching (new courses, techniques, assessment, etc.)</a:t>
            </a:r>
          </a:p>
          <a:p>
            <a:pPr>
              <a:spcBef>
                <a:spcPts val="0"/>
              </a:spcBef>
            </a:pPr>
            <a:r>
              <a:rPr lang="en-CA" sz="2600" dirty="0"/>
              <a:t>Background information about program (compulsory, complexity, class size, grad vs undergrad, etc.)</a:t>
            </a:r>
          </a:p>
          <a:p>
            <a:pPr>
              <a:spcBef>
                <a:spcPts val="0"/>
              </a:spcBef>
            </a:pPr>
            <a:r>
              <a:rPr lang="en-CA" sz="2600" dirty="0"/>
              <a:t>Activities undertaken to improve teaching (workshops, peer observation and feedback, course evaluations, focus groups, etc.)</a:t>
            </a:r>
          </a:p>
        </p:txBody>
      </p:sp>
      <p:sp>
        <p:nvSpPr>
          <p:cNvPr id="4" name="Footer Placeholder 3"/>
          <p:cNvSpPr>
            <a:spLocks noGrp="1"/>
          </p:cNvSpPr>
          <p:nvPr>
            <p:ph type="ftr" sz="quarter" idx="11"/>
          </p:nvPr>
        </p:nvSpPr>
        <p:spPr/>
        <p:txBody>
          <a:bodyPr/>
          <a:lstStyle/>
          <a:p>
            <a:r>
              <a:rPr lang="en-CA" dirty="0">
                <a:solidFill>
                  <a:prstClr val="black">
                    <a:tint val="75000"/>
                  </a:prstClr>
                </a:solidFill>
              </a:rPr>
              <a:t>UOITFA</a:t>
            </a:r>
          </a:p>
        </p:txBody>
      </p:sp>
      <p:sp>
        <p:nvSpPr>
          <p:cNvPr id="5" name="Slide Number Placeholder 4"/>
          <p:cNvSpPr>
            <a:spLocks noGrp="1"/>
          </p:cNvSpPr>
          <p:nvPr>
            <p:ph type="sldNum" sz="quarter" idx="12"/>
          </p:nvPr>
        </p:nvSpPr>
        <p:spPr/>
        <p:txBody>
          <a:bodyPr/>
          <a:lstStyle/>
          <a:p>
            <a:fld id="{F6983FBC-6A0A-4FD1-BC8E-3AC1B13AD69E}" type="slidenum">
              <a:rPr lang="en-CA" smtClean="0">
                <a:solidFill>
                  <a:prstClr val="black">
                    <a:tint val="75000"/>
                  </a:prstClr>
                </a:solidFill>
              </a:rPr>
              <a:pPr/>
              <a:t>28</a:t>
            </a:fld>
            <a:endParaRPr lang="en-CA">
              <a:solidFill>
                <a:prstClr val="black">
                  <a:tint val="75000"/>
                </a:prstClr>
              </a:solidFill>
            </a:endParaRPr>
          </a:p>
        </p:txBody>
      </p:sp>
    </p:spTree>
    <p:extLst>
      <p:ext uri="{BB962C8B-B14F-4D97-AF65-F5344CB8AC3E}">
        <p14:creationId xmlns:p14="http://schemas.microsoft.com/office/powerpoint/2010/main" val="36071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38112"/>
            <a:ext cx="11602640" cy="1143000"/>
          </a:xfrm>
        </p:spPr>
        <p:txBody>
          <a:bodyPr>
            <a:normAutofit/>
          </a:bodyPr>
          <a:lstStyle/>
          <a:p>
            <a:r>
              <a:rPr lang="en-US" dirty="0"/>
              <a:t>Your Service Statement</a:t>
            </a:r>
            <a:endParaRPr lang="en-CA" dirty="0"/>
          </a:p>
        </p:txBody>
      </p:sp>
      <p:sp>
        <p:nvSpPr>
          <p:cNvPr id="3" name="Content Placeholder 2"/>
          <p:cNvSpPr>
            <a:spLocks noGrp="1"/>
          </p:cNvSpPr>
          <p:nvPr>
            <p:ph idx="1"/>
          </p:nvPr>
        </p:nvSpPr>
        <p:spPr>
          <a:xfrm>
            <a:off x="201665" y="914399"/>
            <a:ext cx="7927870" cy="4525963"/>
          </a:xfrm>
        </p:spPr>
        <p:txBody>
          <a:bodyPr>
            <a:noAutofit/>
          </a:bodyPr>
          <a:lstStyle/>
          <a:p>
            <a:pPr marL="0" indent="0">
              <a:lnSpc>
                <a:spcPct val="90000"/>
              </a:lnSpc>
              <a:spcBef>
                <a:spcPts val="0"/>
              </a:spcBef>
              <a:buNone/>
            </a:pPr>
            <a:r>
              <a:rPr lang="en-CA" sz="2400" dirty="0"/>
              <a:t>How are you progressing in satisfying the criteria?</a:t>
            </a:r>
          </a:p>
          <a:p>
            <a:pPr marL="347663" indent="-347663">
              <a:lnSpc>
                <a:spcPct val="90000"/>
              </a:lnSpc>
              <a:spcBef>
                <a:spcPts val="0"/>
              </a:spcBef>
              <a:buNone/>
            </a:pPr>
            <a:r>
              <a:rPr lang="en-CA" sz="2400" i="1" dirty="0"/>
              <a:t>iii.	Clear promise of continued contribution through a record of satisfactory service</a:t>
            </a:r>
            <a:endParaRPr lang="en-CA" sz="2400" dirty="0"/>
          </a:p>
          <a:p>
            <a:pPr>
              <a:lnSpc>
                <a:spcPct val="90000"/>
              </a:lnSpc>
              <a:spcBef>
                <a:spcPts val="0"/>
              </a:spcBef>
            </a:pPr>
            <a:endParaRPr lang="en-CA" sz="2400" dirty="0"/>
          </a:p>
          <a:p>
            <a:pPr marL="0" indent="0">
              <a:lnSpc>
                <a:spcPct val="90000"/>
              </a:lnSpc>
              <a:spcBef>
                <a:spcPts val="0"/>
              </a:spcBef>
              <a:buNone/>
            </a:pPr>
            <a:r>
              <a:rPr lang="en-CA" sz="2400" dirty="0"/>
              <a:t>Prepare an Executive Summary</a:t>
            </a:r>
          </a:p>
          <a:p>
            <a:pPr marL="0" indent="0">
              <a:lnSpc>
                <a:spcPct val="90000"/>
              </a:lnSpc>
              <a:spcBef>
                <a:spcPts val="0"/>
              </a:spcBef>
              <a:buNone/>
            </a:pPr>
            <a:r>
              <a:rPr lang="en-CA" sz="2400" dirty="0"/>
              <a:t>Include and elaborate on</a:t>
            </a:r>
          </a:p>
          <a:p>
            <a:pPr>
              <a:lnSpc>
                <a:spcPct val="90000"/>
              </a:lnSpc>
              <a:spcBef>
                <a:spcPts val="0"/>
              </a:spcBef>
            </a:pPr>
            <a:r>
              <a:rPr lang="en-CA" sz="2400" dirty="0"/>
              <a:t>Leadership positions on committees (Executive Committee, Faculty rep on …, FA, etc.)</a:t>
            </a:r>
          </a:p>
          <a:p>
            <a:pPr>
              <a:lnSpc>
                <a:spcPct val="90000"/>
              </a:lnSpc>
              <a:spcBef>
                <a:spcPts val="0"/>
              </a:spcBef>
            </a:pPr>
            <a:r>
              <a:rPr lang="en-CA" sz="2400" dirty="0"/>
              <a:t>Contributions made to faculty committees</a:t>
            </a:r>
          </a:p>
          <a:p>
            <a:pPr>
              <a:lnSpc>
                <a:spcPct val="90000"/>
              </a:lnSpc>
              <a:spcBef>
                <a:spcPts val="0"/>
              </a:spcBef>
            </a:pPr>
            <a:r>
              <a:rPr lang="en-CA" sz="2400" dirty="0"/>
              <a:t>Correlate outside community service to service within</a:t>
            </a:r>
          </a:p>
          <a:p>
            <a:pPr>
              <a:lnSpc>
                <a:spcPct val="90000"/>
              </a:lnSpc>
              <a:spcBef>
                <a:spcPts val="0"/>
              </a:spcBef>
            </a:pPr>
            <a:r>
              <a:rPr lang="en-CA" sz="2400" dirty="0"/>
              <a:t>Professional development, academic responsibilities, pedagogical pursuits</a:t>
            </a:r>
          </a:p>
          <a:p>
            <a:pPr>
              <a:lnSpc>
                <a:spcPct val="90000"/>
              </a:lnSpc>
              <a:spcBef>
                <a:spcPts val="0"/>
              </a:spcBef>
            </a:pPr>
            <a:r>
              <a:rPr lang="en-CA" sz="2400" dirty="0"/>
              <a:t>Service and Administrative Positions: University, professional (consultancies), clinical, community, other	</a:t>
            </a:r>
          </a:p>
          <a:p>
            <a:pPr>
              <a:lnSpc>
                <a:spcPct val="90000"/>
              </a:lnSpc>
              <a:spcBef>
                <a:spcPts val="0"/>
              </a:spcBef>
            </a:pPr>
            <a:r>
              <a:rPr lang="en-CA" sz="2400" b="1" dirty="0"/>
              <a:t>Include service work before Ontario Tech</a:t>
            </a:r>
            <a:endParaRPr lang="en-CA" sz="2400" dirty="0"/>
          </a:p>
        </p:txBody>
      </p:sp>
      <p:sp>
        <p:nvSpPr>
          <p:cNvPr id="4" name="Footer Placeholder 3"/>
          <p:cNvSpPr>
            <a:spLocks noGrp="1"/>
          </p:cNvSpPr>
          <p:nvPr>
            <p:ph type="ftr" sz="quarter" idx="11"/>
          </p:nvPr>
        </p:nvSpPr>
        <p:spPr/>
        <p:txBody>
          <a:bodyPr/>
          <a:lstStyle/>
          <a:p>
            <a:r>
              <a:rPr lang="en-CA" dirty="0">
                <a:solidFill>
                  <a:prstClr val="black">
                    <a:tint val="75000"/>
                  </a:prstClr>
                </a:solidFill>
              </a:rPr>
              <a:t>UOITFA</a:t>
            </a:r>
          </a:p>
        </p:txBody>
      </p:sp>
      <p:sp>
        <p:nvSpPr>
          <p:cNvPr id="5" name="Slide Number Placeholder 4"/>
          <p:cNvSpPr>
            <a:spLocks noGrp="1"/>
          </p:cNvSpPr>
          <p:nvPr>
            <p:ph type="sldNum" sz="quarter" idx="12"/>
          </p:nvPr>
        </p:nvSpPr>
        <p:spPr/>
        <p:txBody>
          <a:bodyPr/>
          <a:lstStyle/>
          <a:p>
            <a:fld id="{F6983FBC-6A0A-4FD1-BC8E-3AC1B13AD69E}" type="slidenum">
              <a:rPr lang="en-CA" smtClean="0">
                <a:solidFill>
                  <a:prstClr val="black">
                    <a:tint val="75000"/>
                  </a:prstClr>
                </a:solidFill>
              </a:rPr>
              <a:pPr/>
              <a:t>29</a:t>
            </a:fld>
            <a:endParaRPr lang="en-CA">
              <a:solidFill>
                <a:prstClr val="black">
                  <a:tint val="75000"/>
                </a:prstClr>
              </a:solidFill>
            </a:endParaRPr>
          </a:p>
        </p:txBody>
      </p:sp>
      <p:graphicFrame>
        <p:nvGraphicFramePr>
          <p:cNvPr id="6" name="Content Placeholder 5">
            <a:extLst>
              <a:ext uri="{FF2B5EF4-FFF2-40B4-BE49-F238E27FC236}">
                <a16:creationId xmlns:a16="http://schemas.microsoft.com/office/drawing/2014/main" id="{4D1D0FDF-C92A-4CE2-A405-0E530A3B48DA}"/>
              </a:ext>
            </a:extLst>
          </p:cNvPr>
          <p:cNvGraphicFramePr>
            <a:graphicFrameLocks/>
          </p:cNvGraphicFramePr>
          <p:nvPr>
            <p:extLst>
              <p:ext uri="{D42A27DB-BD31-4B8C-83A1-F6EECF244321}">
                <p14:modId xmlns:p14="http://schemas.microsoft.com/office/powerpoint/2010/main" val="2548668508"/>
              </p:ext>
            </p:extLst>
          </p:nvPr>
        </p:nvGraphicFramePr>
        <p:xfrm>
          <a:off x="8077200" y="692697"/>
          <a:ext cx="3860800" cy="5832647"/>
        </p:xfrm>
        <a:graphic>
          <a:graphicData uri="http://schemas.openxmlformats.org/drawingml/2006/table">
            <a:tbl>
              <a:tblPr firstRow="1" firstCol="1" bandRow="1">
                <a:tableStyleId>{7E9639D4-E3E2-4D34-9284-5A2195B3D0D7}</a:tableStyleId>
              </a:tblPr>
              <a:tblGrid>
                <a:gridCol w="3860800">
                  <a:extLst>
                    <a:ext uri="{9D8B030D-6E8A-4147-A177-3AD203B41FA5}">
                      <a16:colId xmlns:a16="http://schemas.microsoft.com/office/drawing/2014/main" val="3224534427"/>
                    </a:ext>
                  </a:extLst>
                </a:gridCol>
              </a:tblGrid>
              <a:tr h="234439">
                <a:tc>
                  <a:txBody>
                    <a:bodyPr/>
                    <a:lstStyle/>
                    <a:p>
                      <a:pPr marL="0" marR="0" algn="ctr">
                        <a:lnSpc>
                          <a:spcPct val="80000"/>
                        </a:lnSpc>
                        <a:spcBef>
                          <a:spcPts val="0"/>
                        </a:spcBef>
                        <a:spcAft>
                          <a:spcPts val="0"/>
                        </a:spcAft>
                      </a:pPr>
                      <a:r>
                        <a:rPr lang="en-US" sz="1400" dirty="0">
                          <a:effectLst/>
                          <a:latin typeface="+mn-lt"/>
                        </a:rPr>
                        <a:t>Service  (Article 16.04)</a:t>
                      </a:r>
                      <a:endParaRPr lang="en-US" sz="1400" dirty="0">
                        <a:effectLst/>
                        <a:latin typeface="+mn-lt"/>
                        <a:ea typeface="Calibri" panose="020F0502020204030204" pitchFamily="34" charset="0"/>
                        <a:cs typeface="Times New Roman" panose="02020603050405020304" pitchFamily="18" charset="0"/>
                      </a:endParaRPr>
                    </a:p>
                  </a:txBody>
                  <a:tcPr marL="53761" marR="53761" marT="0" marB="0" anchor="ctr"/>
                </a:tc>
                <a:extLst>
                  <a:ext uri="{0D108BD9-81ED-4DB2-BD59-A6C34878D82A}">
                    <a16:rowId xmlns:a16="http://schemas.microsoft.com/office/drawing/2014/main" val="3320754902"/>
                  </a:ext>
                </a:extLst>
              </a:tr>
              <a:tr h="5598208">
                <a:tc>
                  <a:txBody>
                    <a:bodyPr/>
                    <a:lstStyle/>
                    <a:p>
                      <a:r>
                        <a:rPr lang="en-US" sz="1300" b="0" i="0" u="none" strike="noStrike" kern="1200" baseline="0" dirty="0" err="1">
                          <a:solidFill>
                            <a:schemeClr val="tx1"/>
                          </a:solidFill>
                          <a:latin typeface="+mn-lt"/>
                          <a:ea typeface="+mn-ea"/>
                          <a:cs typeface="+mn-cs"/>
                        </a:rPr>
                        <a:t>i</a:t>
                      </a:r>
                      <a:r>
                        <a:rPr lang="en-US" sz="1300" b="0" i="0" u="none" strike="noStrike" kern="1200" baseline="0" dirty="0">
                          <a:solidFill>
                            <a:schemeClr val="tx1"/>
                          </a:solidFill>
                          <a:latin typeface="+mn-lt"/>
                          <a:ea typeface="+mn-ea"/>
                          <a:cs typeface="+mn-cs"/>
                        </a:rPr>
                        <a:t>. chairing and participating on Faculty standing and ad hoc committees; </a:t>
                      </a:r>
                    </a:p>
                    <a:p>
                      <a:r>
                        <a:rPr lang="en-US" sz="1300" b="0" i="0" u="none" strike="noStrike" kern="1200" baseline="0" dirty="0">
                          <a:solidFill>
                            <a:schemeClr val="tx1"/>
                          </a:solidFill>
                          <a:latin typeface="+mn-lt"/>
                          <a:ea typeface="+mn-ea"/>
                          <a:cs typeface="+mn-cs"/>
                        </a:rPr>
                        <a:t>ii. chairing and participating on University standing and ad hoc committees; </a:t>
                      </a:r>
                    </a:p>
                    <a:p>
                      <a:r>
                        <a:rPr lang="en-US" sz="1300" b="0" i="0" u="none" strike="noStrike" kern="1200" baseline="0" dirty="0">
                          <a:solidFill>
                            <a:schemeClr val="tx1"/>
                          </a:solidFill>
                          <a:latin typeface="+mn-lt"/>
                          <a:ea typeface="+mn-ea"/>
                          <a:cs typeface="+mn-cs"/>
                        </a:rPr>
                        <a:t>iii. developing academic programs; </a:t>
                      </a:r>
                    </a:p>
                    <a:p>
                      <a:r>
                        <a:rPr lang="en-US" sz="1300" b="0" i="0" u="none" strike="noStrike" kern="1200" baseline="0" dirty="0">
                          <a:solidFill>
                            <a:schemeClr val="tx1"/>
                          </a:solidFill>
                          <a:latin typeface="+mn-lt"/>
                          <a:ea typeface="+mn-ea"/>
                          <a:cs typeface="+mn-cs"/>
                        </a:rPr>
                        <a:t>iv. directing academic programs; </a:t>
                      </a:r>
                    </a:p>
                    <a:p>
                      <a:r>
                        <a:rPr lang="en-US" sz="1300" b="0" i="0" u="none" strike="noStrike" kern="1200" baseline="0" dirty="0">
                          <a:solidFill>
                            <a:schemeClr val="tx1"/>
                          </a:solidFill>
                          <a:latin typeface="+mn-lt"/>
                          <a:ea typeface="+mn-ea"/>
                          <a:cs typeface="+mn-cs"/>
                        </a:rPr>
                        <a:t>v. administering student activities including co-op and community placements; </a:t>
                      </a:r>
                    </a:p>
                    <a:p>
                      <a:r>
                        <a:rPr lang="en-US" sz="1300" b="0" i="0" u="none" strike="noStrike" kern="1200" baseline="0" dirty="0">
                          <a:solidFill>
                            <a:schemeClr val="tx1"/>
                          </a:solidFill>
                          <a:latin typeface="+mn-lt"/>
                          <a:ea typeface="+mn-ea"/>
                          <a:cs typeface="+mn-cs"/>
                        </a:rPr>
                        <a:t>vi. advising students; </a:t>
                      </a:r>
                    </a:p>
                    <a:p>
                      <a:r>
                        <a:rPr lang="en-US" sz="1300" b="0" i="0" u="none" strike="noStrike" kern="1200" baseline="0" dirty="0">
                          <a:solidFill>
                            <a:schemeClr val="tx1"/>
                          </a:solidFill>
                          <a:latin typeface="+mn-lt"/>
                          <a:ea typeface="+mn-ea"/>
                          <a:cs typeface="+mn-cs"/>
                        </a:rPr>
                        <a:t>vii. taking an active role in professional associations; including the Faculty Association, and learned societies; </a:t>
                      </a:r>
                    </a:p>
                    <a:p>
                      <a:r>
                        <a:rPr lang="en-US" sz="1300" b="0" i="0" u="none" strike="noStrike" kern="1200" baseline="0" dirty="0">
                          <a:solidFill>
                            <a:schemeClr val="tx1"/>
                          </a:solidFill>
                          <a:latin typeface="+mn-lt"/>
                          <a:ea typeface="+mn-ea"/>
                          <a:cs typeface="+mn-cs"/>
                        </a:rPr>
                        <a:t>viii. taking an active role as a reviewer for journals, granting bodies, refereed conferences and publishers; </a:t>
                      </a:r>
                    </a:p>
                    <a:p>
                      <a:r>
                        <a:rPr lang="en-US" sz="1300" b="0" i="0" u="none" strike="noStrike" kern="1200" baseline="0" dirty="0">
                          <a:solidFill>
                            <a:schemeClr val="tx1"/>
                          </a:solidFill>
                          <a:latin typeface="+mn-lt"/>
                          <a:ea typeface="+mn-ea"/>
                          <a:cs typeface="+mn-cs"/>
                        </a:rPr>
                        <a:t>ix. serving on editorial boards for journals, conferences, conference proceedings, etc.; </a:t>
                      </a:r>
                    </a:p>
                    <a:p>
                      <a:r>
                        <a:rPr lang="en-US" sz="1300" b="0" i="0" u="none" strike="noStrike" kern="1200" baseline="0" dirty="0">
                          <a:solidFill>
                            <a:schemeClr val="tx1"/>
                          </a:solidFill>
                          <a:latin typeface="+mn-lt"/>
                          <a:ea typeface="+mn-ea"/>
                          <a:cs typeface="+mn-cs"/>
                        </a:rPr>
                        <a:t>x. organizing and/or leading conferences, symposia, workshops, short courses, speaking events, public seminars, and other types of professional activities; </a:t>
                      </a:r>
                    </a:p>
                    <a:p>
                      <a:r>
                        <a:rPr lang="en-US" sz="1300" b="0" i="0" u="none" strike="noStrike" kern="1200" baseline="0" dirty="0">
                          <a:solidFill>
                            <a:schemeClr val="tx1"/>
                          </a:solidFill>
                          <a:latin typeface="+mn-lt"/>
                          <a:ea typeface="+mn-ea"/>
                          <a:cs typeface="+mn-cs"/>
                        </a:rPr>
                        <a:t>xi. taking an active role in community groups that are connected to the Faculty Member’s area of expertise; </a:t>
                      </a:r>
                    </a:p>
                    <a:p>
                      <a:r>
                        <a:rPr lang="en-US" sz="1300" b="0" i="0" u="none" strike="noStrike" kern="1200" baseline="0" dirty="0">
                          <a:solidFill>
                            <a:schemeClr val="tx1"/>
                          </a:solidFill>
                          <a:latin typeface="+mn-lt"/>
                          <a:ea typeface="+mn-ea"/>
                          <a:cs typeface="+mn-cs"/>
                        </a:rPr>
                        <a:t>xii. representing the University at internal and/or external events and on external organizations; and </a:t>
                      </a:r>
                    </a:p>
                    <a:p>
                      <a:r>
                        <a:rPr lang="en-US" sz="1300" b="0" i="0" u="none" strike="noStrike" kern="1200" baseline="0" dirty="0">
                          <a:solidFill>
                            <a:schemeClr val="tx1"/>
                          </a:solidFill>
                          <a:latin typeface="+mn-lt"/>
                          <a:ea typeface="+mn-ea"/>
                          <a:cs typeface="+mn-cs"/>
                        </a:rPr>
                        <a:t>xiii. mentoring colleagues;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a:solidFill>
                            <a:schemeClr val="tx1"/>
                          </a:solidFill>
                          <a:latin typeface="+mn-lt"/>
                          <a:ea typeface="+mn-ea"/>
                          <a:cs typeface="+mn-cs"/>
                        </a:rPr>
                        <a:t>xiv. developing/coordinating materials in support of accreditation activities outside those related to Teaching; creating and/or compiling documentation for accreditation and/or program review.</a:t>
                      </a:r>
                    </a:p>
                    <a:p>
                      <a:endParaRPr lang="en-US" sz="1300" b="0" i="0" u="none" strike="noStrike" kern="1200" baseline="0" dirty="0">
                        <a:solidFill>
                          <a:schemeClr val="tx1"/>
                        </a:solidFill>
                        <a:latin typeface="+mn-lt"/>
                        <a:ea typeface="+mn-ea"/>
                        <a:cs typeface="+mn-cs"/>
                      </a:endParaRPr>
                    </a:p>
                  </a:txBody>
                  <a:tcPr marL="53761" marR="53761" marT="0" marB="0">
                    <a:solidFill>
                      <a:schemeClr val="bg2"/>
                    </a:solidFill>
                  </a:tcPr>
                </a:tc>
                <a:extLst>
                  <a:ext uri="{0D108BD9-81ED-4DB2-BD59-A6C34878D82A}">
                    <a16:rowId xmlns:a16="http://schemas.microsoft.com/office/drawing/2014/main" val="3862096716"/>
                  </a:ext>
                </a:extLst>
              </a:tr>
            </a:tbl>
          </a:graphicData>
        </a:graphic>
      </p:graphicFrame>
    </p:spTree>
    <p:extLst>
      <p:ext uri="{BB962C8B-B14F-4D97-AF65-F5344CB8AC3E}">
        <p14:creationId xmlns:p14="http://schemas.microsoft.com/office/powerpoint/2010/main" val="288179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F34FA-E97B-450B-BBF1-6D7D4A3300A2}"/>
              </a:ext>
            </a:extLst>
          </p:cNvPr>
          <p:cNvSpPr>
            <a:spLocks noGrp="1"/>
          </p:cNvSpPr>
          <p:nvPr>
            <p:ph type="title"/>
          </p:nvPr>
        </p:nvSpPr>
        <p:spPr/>
        <p:txBody>
          <a:bodyPr/>
          <a:lstStyle/>
          <a:p>
            <a:r>
              <a:rPr lang="en-US" dirty="0"/>
              <a:t>Article 20 Tenure</a:t>
            </a:r>
          </a:p>
        </p:txBody>
      </p:sp>
      <p:sp>
        <p:nvSpPr>
          <p:cNvPr id="3" name="Content Placeholder 2"/>
          <p:cNvSpPr>
            <a:spLocks noGrp="1"/>
          </p:cNvSpPr>
          <p:nvPr>
            <p:ph idx="1"/>
          </p:nvPr>
        </p:nvSpPr>
        <p:spPr>
          <a:xfrm>
            <a:off x="626323" y="1217813"/>
            <a:ext cx="10972800" cy="4525963"/>
          </a:xfrm>
        </p:spPr>
        <p:txBody>
          <a:bodyPr>
            <a:noAutofit/>
          </a:bodyPr>
          <a:lstStyle/>
          <a:p>
            <a:pPr marL="284163" indent="-284163">
              <a:spcBef>
                <a:spcPts val="0"/>
              </a:spcBef>
              <a:buNone/>
            </a:pPr>
            <a:r>
              <a:rPr lang="en-CA" sz="2800" dirty="0">
                <a:solidFill>
                  <a:srgbClr val="000000"/>
                </a:solidFill>
              </a:rPr>
              <a:t>20.01 Tenure is an indefinite term appointment within one or more Faculties, relinquished only upon retirement or resignation, or upon termination in accordance with Articles 24 or 30. </a:t>
            </a:r>
          </a:p>
          <a:p>
            <a:pPr marL="284163" indent="-284163">
              <a:spcBef>
                <a:spcPts val="0"/>
              </a:spcBef>
              <a:buNone/>
            </a:pPr>
            <a:endParaRPr lang="en-CA" sz="2800" dirty="0">
              <a:solidFill>
                <a:srgbClr val="000000"/>
              </a:solidFill>
            </a:endParaRPr>
          </a:p>
          <a:p>
            <a:pPr marL="284163" indent="-284163">
              <a:spcBef>
                <a:spcPts val="0"/>
              </a:spcBef>
              <a:buNone/>
            </a:pPr>
            <a:r>
              <a:rPr lang="en-US" sz="2800" dirty="0"/>
              <a:t>20.02 a) The award of tenure is a career decision that shall reflect all of the candidate’s academic and professional accomplishments at UOIT and elsewhere prior to the time of the consideration of tenure. </a:t>
            </a:r>
          </a:p>
          <a:p>
            <a:pPr marL="0" indent="0">
              <a:spcBef>
                <a:spcPts val="0"/>
              </a:spcBef>
              <a:buNone/>
            </a:pPr>
            <a:endParaRPr lang="en-CA" sz="2800" dirty="0">
              <a:solidFill>
                <a:srgbClr val="000000"/>
              </a:solidFill>
            </a:endParaRPr>
          </a:p>
          <a:p>
            <a:pPr>
              <a:spcBef>
                <a:spcPts val="0"/>
              </a:spcBef>
            </a:pPr>
            <a:endParaRPr lang="en-CA" sz="2800" dirty="0">
              <a:solidFill>
                <a:srgbClr val="000000"/>
              </a:solidFill>
            </a:endParaRPr>
          </a:p>
        </p:txBody>
      </p:sp>
      <p:sp>
        <p:nvSpPr>
          <p:cNvPr id="5" name="TextBox 4"/>
          <p:cNvSpPr txBox="1"/>
          <p:nvPr/>
        </p:nvSpPr>
        <p:spPr>
          <a:xfrm>
            <a:off x="14078857" y="453571"/>
            <a:ext cx="184666" cy="369332"/>
          </a:xfrm>
          <a:prstGeom prst="rect">
            <a:avLst/>
          </a:prstGeom>
          <a:noFill/>
        </p:spPr>
        <p:txBody>
          <a:bodyPr wrap="none" rtlCol="0">
            <a:spAutoFit/>
          </a:bodyPr>
          <a:lstStyle/>
          <a:p>
            <a:endParaRPr lang="en-US" dirty="0"/>
          </a:p>
        </p:txBody>
      </p:sp>
      <p:sp>
        <p:nvSpPr>
          <p:cNvPr id="4" name="Rectangle 3">
            <a:extLst>
              <a:ext uri="{FF2B5EF4-FFF2-40B4-BE49-F238E27FC236}">
                <a16:creationId xmlns:a16="http://schemas.microsoft.com/office/drawing/2014/main" id="{2FD3F05E-8CFC-4BCB-A560-EDA0705F2784}"/>
              </a:ext>
            </a:extLst>
          </p:cNvPr>
          <p:cNvSpPr/>
          <p:nvPr/>
        </p:nvSpPr>
        <p:spPr>
          <a:xfrm>
            <a:off x="2927648" y="6115152"/>
            <a:ext cx="1133644" cy="369332"/>
          </a:xfrm>
          <a:prstGeom prst="rect">
            <a:avLst/>
          </a:prstGeom>
        </p:spPr>
        <p:txBody>
          <a:bodyPr wrap="none">
            <a:spAutoFit/>
          </a:bodyPr>
          <a:lstStyle/>
          <a:p>
            <a:r>
              <a:rPr lang="en-CA" dirty="0">
                <a:solidFill>
                  <a:srgbClr val="000000"/>
                </a:solidFill>
              </a:rPr>
              <a:t>Article 20 </a:t>
            </a:r>
            <a:endParaRPr lang="en-US" dirty="0"/>
          </a:p>
        </p:txBody>
      </p:sp>
    </p:spTree>
    <p:extLst>
      <p:ext uri="{BB962C8B-B14F-4D97-AF65-F5344CB8AC3E}">
        <p14:creationId xmlns:p14="http://schemas.microsoft.com/office/powerpoint/2010/main" val="64117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t>UOITFA Support</a:t>
            </a:r>
          </a:p>
        </p:txBody>
      </p:sp>
      <p:sp>
        <p:nvSpPr>
          <p:cNvPr id="3" name="Content Placeholder 2"/>
          <p:cNvSpPr>
            <a:spLocks noGrp="1"/>
          </p:cNvSpPr>
          <p:nvPr>
            <p:ph idx="1"/>
          </p:nvPr>
        </p:nvSpPr>
        <p:spPr/>
        <p:txBody>
          <a:bodyPr>
            <a:normAutofit/>
          </a:bodyPr>
          <a:lstStyle/>
          <a:p>
            <a:pPr lvl="1"/>
            <a:r>
              <a:rPr lang="en-CA" sz="2400" dirty="0"/>
              <a:t>Advice</a:t>
            </a:r>
          </a:p>
          <a:p>
            <a:pPr lvl="1"/>
            <a:r>
              <a:rPr lang="en-CA" sz="2400" dirty="0"/>
              <a:t>Info about process</a:t>
            </a:r>
          </a:p>
          <a:p>
            <a:pPr lvl="1"/>
            <a:r>
              <a:rPr lang="en-CA" sz="2400" dirty="0"/>
              <a:t>Listening ear</a:t>
            </a:r>
          </a:p>
          <a:p>
            <a:pPr lvl="1"/>
            <a:r>
              <a:rPr lang="en-CA" sz="2400" dirty="0"/>
              <a:t>Your suggestions? </a:t>
            </a:r>
            <a:r>
              <a:rPr lang="en-CA" sz="2400" dirty="0" err="1"/>
              <a:t>office@uoitfa.ca</a:t>
            </a:r>
            <a:endParaRPr lang="en-CA" sz="2400" dirty="0"/>
          </a:p>
          <a:p>
            <a:pPr lvl="1"/>
            <a:endParaRPr lang="en-CA" sz="2400" dirty="0"/>
          </a:p>
        </p:txBody>
      </p:sp>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D7E6E9D-A1A6-42CB-86C8-C856B42310BB}"/>
              </a:ext>
            </a:extLst>
          </p:cNvPr>
          <p:cNvSpPr/>
          <p:nvPr/>
        </p:nvSpPr>
        <p:spPr>
          <a:xfrm>
            <a:off x="1163452" y="2420888"/>
            <a:ext cx="9865096" cy="3539430"/>
          </a:xfrm>
          <a:prstGeom prst="rect">
            <a:avLst/>
          </a:prstGeom>
          <a:solidFill>
            <a:schemeClr val="bg1"/>
          </a:solidFill>
        </p:spPr>
        <p:txBody>
          <a:bodyPr wrap="square">
            <a:spAutoFit/>
          </a:bodyPr>
          <a:lstStyle/>
          <a:p>
            <a:r>
              <a:rPr lang="en-CA" sz="2800" dirty="0">
                <a:solidFill>
                  <a:schemeClr val="accent1">
                    <a:lumMod val="75000"/>
                  </a:schemeClr>
                </a:solidFill>
              </a:rPr>
              <a:t>What can we do to help?</a:t>
            </a:r>
          </a:p>
          <a:p>
            <a:pPr lvl="1"/>
            <a:r>
              <a:rPr lang="en-CA" sz="2800" dirty="0">
                <a:solidFill>
                  <a:schemeClr val="accent1">
                    <a:lumMod val="75000"/>
                  </a:schemeClr>
                </a:solidFill>
              </a:rPr>
              <a:t>Advice</a:t>
            </a:r>
          </a:p>
          <a:p>
            <a:pPr lvl="1"/>
            <a:r>
              <a:rPr lang="en-CA" sz="2800" dirty="0">
                <a:solidFill>
                  <a:schemeClr val="accent1">
                    <a:lumMod val="75000"/>
                  </a:schemeClr>
                </a:solidFill>
              </a:rPr>
              <a:t>Info about process</a:t>
            </a:r>
          </a:p>
          <a:p>
            <a:pPr lvl="1"/>
            <a:r>
              <a:rPr lang="en-CA" sz="2800" dirty="0">
                <a:solidFill>
                  <a:schemeClr val="accent1">
                    <a:lumMod val="75000"/>
                  </a:schemeClr>
                </a:solidFill>
              </a:rPr>
              <a:t>Listening ear</a:t>
            </a:r>
          </a:p>
          <a:p>
            <a:r>
              <a:rPr lang="en-CA" sz="2800" dirty="0">
                <a:solidFill>
                  <a:schemeClr val="accent1">
                    <a:lumMod val="75000"/>
                  </a:schemeClr>
                </a:solidFill>
              </a:rPr>
              <a:t>Contact us at </a:t>
            </a:r>
            <a:r>
              <a:rPr lang="en-US" sz="2800" dirty="0">
                <a:solidFill>
                  <a:schemeClr val="accent1">
                    <a:lumMod val="75000"/>
                  </a:schemeClr>
                </a:solidFill>
                <a:hlinkClick r:id="rId4">
                  <a:extLst>
                    <a:ext uri="{A12FA001-AC4F-418D-AE19-62706E023703}">
                      <ahyp:hlinkClr xmlns:ahyp="http://schemas.microsoft.com/office/drawing/2018/hyperlinkcolor" val="tx"/>
                    </a:ext>
                  </a:extLst>
                </a:hlinkClick>
              </a:rPr>
              <a:t>office@uoitfa.ca</a:t>
            </a:r>
            <a:r>
              <a:rPr lang="en-US" sz="2800" dirty="0">
                <a:solidFill>
                  <a:schemeClr val="accent1">
                    <a:lumMod val="75000"/>
                  </a:schemeClr>
                </a:solidFill>
              </a:rPr>
              <a:t> </a:t>
            </a:r>
          </a:p>
          <a:p>
            <a:pPr lvl="1"/>
            <a:endParaRPr lang="en-US" sz="2800" dirty="0">
              <a:solidFill>
                <a:schemeClr val="accent1">
                  <a:lumMod val="75000"/>
                </a:schemeClr>
              </a:solidFill>
            </a:endParaRPr>
          </a:p>
          <a:p>
            <a:pPr marL="57150" indent="0" algn="ctr">
              <a:buNone/>
            </a:pPr>
            <a:r>
              <a:rPr lang="en-US" sz="2800" dirty="0">
                <a:solidFill>
                  <a:schemeClr val="accent1">
                    <a:lumMod val="75000"/>
                  </a:schemeClr>
                </a:solidFill>
              </a:rPr>
              <a:t>Chelsea Bauer, </a:t>
            </a:r>
            <a:r>
              <a:rPr lang="en-US" sz="2800" i="1" dirty="0">
                <a:solidFill>
                  <a:schemeClr val="accent1">
                    <a:lumMod val="75000"/>
                  </a:schemeClr>
                </a:solidFill>
              </a:rPr>
              <a:t>Executive Assistant</a:t>
            </a:r>
          </a:p>
          <a:p>
            <a:pPr marL="57150" indent="0" algn="ctr">
              <a:buNone/>
            </a:pPr>
            <a:r>
              <a:rPr lang="en-US" sz="2800" dirty="0">
                <a:solidFill>
                  <a:schemeClr val="accent1">
                    <a:lumMod val="75000"/>
                  </a:schemeClr>
                </a:solidFill>
              </a:rPr>
              <a:t>Christine McLaughlin, </a:t>
            </a:r>
            <a:r>
              <a:rPr lang="en-US" sz="2800" i="1" dirty="0">
                <a:solidFill>
                  <a:schemeClr val="accent1">
                    <a:lumMod val="75000"/>
                  </a:schemeClr>
                </a:solidFill>
              </a:rPr>
              <a:t>Executive Director</a:t>
            </a:r>
            <a:endParaRPr lang="en-CA" sz="2800" i="1" dirty="0">
              <a:solidFill>
                <a:schemeClr val="accent1">
                  <a:lumMod val="75000"/>
                </a:schemeClr>
              </a:solidFill>
            </a:endParaRPr>
          </a:p>
        </p:txBody>
      </p:sp>
    </p:spTree>
    <p:extLst>
      <p:ext uri="{BB962C8B-B14F-4D97-AF65-F5344CB8AC3E}">
        <p14:creationId xmlns:p14="http://schemas.microsoft.com/office/powerpoint/2010/main" val="2624211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6000" dirty="0">
                <a:latin typeface="Helvetica Neue Bold Condensed"/>
                <a:cs typeface="Helvetica Neue Bold Condensed"/>
              </a:rPr>
              <a:t>In the meantime …</a:t>
            </a:r>
          </a:p>
        </p:txBody>
      </p:sp>
      <p:sp>
        <p:nvSpPr>
          <p:cNvPr id="3" name="Content Placeholder 2"/>
          <p:cNvSpPr>
            <a:spLocks noGrp="1"/>
          </p:cNvSpPr>
          <p:nvPr>
            <p:ph idx="1"/>
          </p:nvPr>
        </p:nvSpPr>
        <p:spPr>
          <a:solidFill>
            <a:srgbClr val="FFFF00"/>
          </a:solidFill>
          <a:ln>
            <a:solidFill>
              <a:schemeClr val="accent1"/>
            </a:solidFill>
          </a:ln>
        </p:spPr>
        <p:txBody>
          <a:bodyPr>
            <a:normAutofit fontScale="85000" lnSpcReduction="20000"/>
          </a:bodyPr>
          <a:lstStyle/>
          <a:p>
            <a:r>
              <a:rPr lang="en-CA" sz="2800" dirty="0">
                <a:solidFill>
                  <a:srgbClr val="000000"/>
                </a:solidFill>
                <a:latin typeface="Arial"/>
                <a:cs typeface="Arial"/>
              </a:rPr>
              <a:t>Today (or fairly soon):  </a:t>
            </a:r>
          </a:p>
          <a:p>
            <a:pPr lvl="1"/>
            <a:r>
              <a:rPr lang="en-CA" sz="2400" dirty="0">
                <a:solidFill>
                  <a:srgbClr val="000000"/>
                </a:solidFill>
                <a:latin typeface="Arial"/>
                <a:cs typeface="Arial"/>
              </a:rPr>
              <a:t>find your 3</a:t>
            </a:r>
            <a:r>
              <a:rPr lang="en-CA" sz="2400" baseline="30000" dirty="0">
                <a:solidFill>
                  <a:srgbClr val="000000"/>
                </a:solidFill>
                <a:latin typeface="Arial"/>
                <a:cs typeface="Arial"/>
              </a:rPr>
              <a:t>rd</a:t>
            </a:r>
            <a:r>
              <a:rPr lang="en-CA" sz="2400" dirty="0">
                <a:solidFill>
                  <a:srgbClr val="000000"/>
                </a:solidFill>
                <a:latin typeface="Arial"/>
                <a:cs typeface="Arial"/>
              </a:rPr>
              <a:t> year review</a:t>
            </a:r>
          </a:p>
          <a:p>
            <a:pPr lvl="1"/>
            <a:r>
              <a:rPr lang="en-CA" sz="2400" dirty="0">
                <a:solidFill>
                  <a:srgbClr val="000000"/>
                </a:solidFill>
                <a:latin typeface="Arial"/>
                <a:cs typeface="Arial"/>
              </a:rPr>
              <a:t>Where are you at?</a:t>
            </a:r>
          </a:p>
          <a:p>
            <a:pPr lvl="1"/>
            <a:r>
              <a:rPr lang="en-CA" sz="2400" dirty="0">
                <a:solidFill>
                  <a:srgbClr val="000000"/>
                </a:solidFill>
                <a:latin typeface="Arial"/>
                <a:cs typeface="Arial"/>
              </a:rPr>
              <a:t>Review your Performance Reviews; as of 2016, Deans must also provide an annual progress towards tenure review</a:t>
            </a:r>
          </a:p>
          <a:p>
            <a:pPr lvl="1"/>
            <a:r>
              <a:rPr lang="en-CA" sz="2400" dirty="0">
                <a:solidFill>
                  <a:srgbClr val="000000"/>
                </a:solidFill>
                <a:latin typeface="Arial"/>
                <a:cs typeface="Arial"/>
              </a:rPr>
              <a:t>See Article 20:  Tenure Timeline (handout) </a:t>
            </a:r>
            <a:r>
              <a:rPr lang="en-CA" sz="2800" dirty="0"/>
              <a:t>Collect materials</a:t>
            </a:r>
          </a:p>
          <a:p>
            <a:r>
              <a:rPr lang="en-CA" sz="2800" dirty="0"/>
              <a:t>Update CV</a:t>
            </a:r>
          </a:p>
          <a:p>
            <a:r>
              <a:rPr lang="en-CA" sz="2800" dirty="0"/>
              <a:t>Teaching Dossier</a:t>
            </a:r>
          </a:p>
          <a:p>
            <a:r>
              <a:rPr lang="en-CA" sz="2800" dirty="0"/>
              <a:t>Letters </a:t>
            </a:r>
          </a:p>
          <a:p>
            <a:r>
              <a:rPr lang="en-CA" sz="2800" dirty="0"/>
              <a:t>Prepare your statements on how you are progressing to meet the criteria for tenure in research, teaching, and service</a:t>
            </a:r>
          </a:p>
          <a:p>
            <a:r>
              <a:rPr lang="en-CA" sz="2800" dirty="0"/>
              <a:t>Think about referees</a:t>
            </a:r>
          </a:p>
          <a:p>
            <a:r>
              <a:rPr lang="en-CA" sz="2800" dirty="0"/>
              <a:t>Box / file / folder (desktop)</a:t>
            </a:r>
          </a:p>
          <a:p>
            <a:endParaRPr lang="en-CA" sz="2800" dirty="0"/>
          </a:p>
        </p:txBody>
      </p:sp>
    </p:spTree>
    <p:extLst>
      <p:ext uri="{BB962C8B-B14F-4D97-AF65-F5344CB8AC3E}">
        <p14:creationId xmlns:p14="http://schemas.microsoft.com/office/powerpoint/2010/main" val="2934342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E9D3-B394-482D-9D62-E7990958DC12}"/>
              </a:ext>
            </a:extLst>
          </p:cNvPr>
          <p:cNvSpPr>
            <a:spLocks noGrp="1"/>
          </p:cNvSpPr>
          <p:nvPr>
            <p:ph type="ctrTitle"/>
          </p:nvPr>
        </p:nvSpPr>
        <p:spPr/>
        <p:txBody>
          <a:bodyPr/>
          <a:lstStyle/>
          <a:p>
            <a:r>
              <a:rPr lang="en-US" dirty="0"/>
              <a:t>In the Event of a Negative Decision</a:t>
            </a:r>
          </a:p>
        </p:txBody>
      </p:sp>
      <p:sp>
        <p:nvSpPr>
          <p:cNvPr id="3" name="Subtitle 2">
            <a:extLst>
              <a:ext uri="{FF2B5EF4-FFF2-40B4-BE49-F238E27FC236}">
                <a16:creationId xmlns:a16="http://schemas.microsoft.com/office/drawing/2014/main" id="{38FE5B60-5FC9-4D2B-BE57-6CF870BCC81C}"/>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7D0488FD-0FB1-4B62-A3E5-96F75865CE99}"/>
              </a:ext>
            </a:extLst>
          </p:cNvPr>
          <p:cNvSpPr>
            <a:spLocks noGrp="1"/>
          </p:cNvSpPr>
          <p:nvPr>
            <p:ph type="ftr" sz="quarter" idx="11"/>
          </p:nvPr>
        </p:nvSpPr>
        <p:spPr/>
        <p:txBody>
          <a:bodyPr/>
          <a:lstStyle/>
          <a:p>
            <a:r>
              <a:rPr lang="en-CA" dirty="0">
                <a:solidFill>
                  <a:prstClr val="black">
                    <a:tint val="75000"/>
                  </a:prstClr>
                </a:solidFill>
              </a:rPr>
              <a:t>UOIT FA</a:t>
            </a:r>
          </a:p>
        </p:txBody>
      </p:sp>
      <p:sp>
        <p:nvSpPr>
          <p:cNvPr id="5" name="Slide Number Placeholder 4">
            <a:extLst>
              <a:ext uri="{FF2B5EF4-FFF2-40B4-BE49-F238E27FC236}">
                <a16:creationId xmlns:a16="http://schemas.microsoft.com/office/drawing/2014/main" id="{A7807271-3739-409D-8F9C-C0AA2CCAA563}"/>
              </a:ext>
            </a:extLst>
          </p:cNvPr>
          <p:cNvSpPr>
            <a:spLocks noGrp="1"/>
          </p:cNvSpPr>
          <p:nvPr>
            <p:ph type="sldNum" sz="quarter" idx="12"/>
          </p:nvPr>
        </p:nvSpPr>
        <p:spPr/>
        <p:txBody>
          <a:bodyPr/>
          <a:lstStyle/>
          <a:p>
            <a:fld id="{F6983FBC-6A0A-4FD1-BC8E-3AC1B13AD69E}" type="slidenum">
              <a:rPr lang="en-CA" smtClean="0">
                <a:solidFill>
                  <a:prstClr val="black">
                    <a:tint val="75000"/>
                  </a:prstClr>
                </a:solidFill>
              </a:rPr>
              <a:pPr/>
              <a:t>32</a:t>
            </a:fld>
            <a:endParaRPr lang="en-CA">
              <a:solidFill>
                <a:prstClr val="black">
                  <a:tint val="75000"/>
                </a:prstClr>
              </a:solidFill>
            </a:endParaRPr>
          </a:p>
        </p:txBody>
      </p:sp>
    </p:spTree>
    <p:extLst>
      <p:ext uri="{BB962C8B-B14F-4D97-AF65-F5344CB8AC3E}">
        <p14:creationId xmlns:p14="http://schemas.microsoft.com/office/powerpoint/2010/main" val="1212238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746E2-BF0C-4C5E-9D2E-B24609D406CA}"/>
              </a:ext>
            </a:extLst>
          </p:cNvPr>
          <p:cNvSpPr>
            <a:spLocks noGrp="1"/>
          </p:cNvSpPr>
          <p:nvPr>
            <p:ph type="title"/>
          </p:nvPr>
        </p:nvSpPr>
        <p:spPr/>
        <p:txBody>
          <a:bodyPr>
            <a:noAutofit/>
          </a:bodyPr>
          <a:lstStyle/>
          <a:p>
            <a:r>
              <a:rPr lang="en-US" sz="3600" dirty="0"/>
              <a:t>Tenure and Promotion Appeal Committee (TPAC) - who?</a:t>
            </a:r>
          </a:p>
        </p:txBody>
      </p:sp>
      <p:sp>
        <p:nvSpPr>
          <p:cNvPr id="3" name="Content Placeholder 2">
            <a:extLst>
              <a:ext uri="{FF2B5EF4-FFF2-40B4-BE49-F238E27FC236}">
                <a16:creationId xmlns:a16="http://schemas.microsoft.com/office/drawing/2014/main" id="{DD78343F-DBE4-4837-BEE8-1C654B494A91}"/>
              </a:ext>
            </a:extLst>
          </p:cNvPr>
          <p:cNvSpPr>
            <a:spLocks noGrp="1"/>
          </p:cNvSpPr>
          <p:nvPr>
            <p:ph idx="1"/>
          </p:nvPr>
        </p:nvSpPr>
        <p:spPr>
          <a:xfrm>
            <a:off x="479376" y="1508919"/>
            <a:ext cx="11305256" cy="4525963"/>
          </a:xfrm>
        </p:spPr>
        <p:txBody>
          <a:bodyPr>
            <a:normAutofit/>
          </a:bodyPr>
          <a:lstStyle/>
          <a:p>
            <a:pPr marL="571500" indent="-514350"/>
            <a:r>
              <a:rPr lang="en-US" sz="2600" dirty="0"/>
              <a:t>5 faculty members and 3 alternates at Rank of Professor, each for a staggered 3 year term</a:t>
            </a:r>
          </a:p>
          <a:p>
            <a:pPr marL="747713" lvl="1" indent="-290513"/>
            <a:r>
              <a:rPr lang="en-US" sz="2600" dirty="0"/>
              <a:t>chosen broadly from across all disciplines in the University</a:t>
            </a:r>
          </a:p>
          <a:p>
            <a:pPr lvl="1"/>
            <a:r>
              <a:rPr lang="en-US" sz="2600" dirty="0"/>
              <a:t>3 (+2 alternates) elected by secret ballot of all TTT, faculty representation maximized</a:t>
            </a:r>
          </a:p>
          <a:p>
            <a:pPr lvl="1"/>
            <a:r>
              <a:rPr lang="en-US" sz="2600" dirty="0"/>
              <a:t>2 (+1 alternate) appointed by Provost: can have administrative appointment</a:t>
            </a:r>
          </a:p>
          <a:p>
            <a:pPr lvl="1"/>
            <a:r>
              <a:rPr lang="en-US" sz="2600" dirty="0"/>
              <a:t>Not on original committee or have conflict of interest</a:t>
            </a:r>
          </a:p>
          <a:p>
            <a:pPr marL="571500" indent="-514350"/>
            <a:r>
              <a:rPr lang="en-US" sz="2600" dirty="0"/>
              <a:t>Chair elected by and from Committee membership, non-voting</a:t>
            </a:r>
          </a:p>
          <a:p>
            <a:endParaRPr lang="en-US" sz="2600" dirty="0"/>
          </a:p>
        </p:txBody>
      </p:sp>
      <p:sp>
        <p:nvSpPr>
          <p:cNvPr id="4" name="Footer Placeholder 3">
            <a:extLst>
              <a:ext uri="{FF2B5EF4-FFF2-40B4-BE49-F238E27FC236}">
                <a16:creationId xmlns:a16="http://schemas.microsoft.com/office/drawing/2014/main" id="{FAD1A56C-9F82-4EAC-96D6-47B6A8C30C73}"/>
              </a:ext>
            </a:extLst>
          </p:cNvPr>
          <p:cNvSpPr>
            <a:spLocks noGrp="1"/>
          </p:cNvSpPr>
          <p:nvPr>
            <p:ph type="ftr" sz="quarter" idx="11"/>
          </p:nvPr>
        </p:nvSpPr>
        <p:spPr>
          <a:xfrm>
            <a:off x="2711624" y="6126164"/>
            <a:ext cx="3860800" cy="365125"/>
          </a:xfrm>
        </p:spPr>
        <p:txBody>
          <a:bodyPr/>
          <a:lstStyle/>
          <a:p>
            <a:pPr algn="l"/>
            <a:r>
              <a:rPr lang="en-CA" sz="1600" dirty="0">
                <a:solidFill>
                  <a:prstClr val="black">
                    <a:tint val="75000"/>
                  </a:prstClr>
                </a:solidFill>
              </a:rPr>
              <a:t>Article 20.15</a:t>
            </a:r>
          </a:p>
        </p:txBody>
      </p:sp>
      <p:sp>
        <p:nvSpPr>
          <p:cNvPr id="5" name="Slide Number Placeholder 4">
            <a:extLst>
              <a:ext uri="{FF2B5EF4-FFF2-40B4-BE49-F238E27FC236}">
                <a16:creationId xmlns:a16="http://schemas.microsoft.com/office/drawing/2014/main" id="{C1D6ACB7-B972-47CD-99AF-F6CD42BD9A59}"/>
              </a:ext>
            </a:extLst>
          </p:cNvPr>
          <p:cNvSpPr>
            <a:spLocks noGrp="1"/>
          </p:cNvSpPr>
          <p:nvPr>
            <p:ph type="sldNum" sz="quarter" idx="12"/>
          </p:nvPr>
        </p:nvSpPr>
        <p:spPr/>
        <p:txBody>
          <a:bodyPr/>
          <a:lstStyle/>
          <a:p>
            <a:fld id="{F6983FBC-6A0A-4FD1-BC8E-3AC1B13AD69E}" type="slidenum">
              <a:rPr lang="en-CA" smtClean="0">
                <a:solidFill>
                  <a:prstClr val="black">
                    <a:tint val="75000"/>
                  </a:prstClr>
                </a:solidFill>
              </a:rPr>
              <a:pPr/>
              <a:t>33</a:t>
            </a:fld>
            <a:endParaRPr lang="en-CA">
              <a:solidFill>
                <a:prstClr val="black">
                  <a:tint val="75000"/>
                </a:prstClr>
              </a:solidFill>
            </a:endParaRPr>
          </a:p>
        </p:txBody>
      </p:sp>
    </p:spTree>
    <p:extLst>
      <p:ext uri="{BB962C8B-B14F-4D97-AF65-F5344CB8AC3E}">
        <p14:creationId xmlns:p14="http://schemas.microsoft.com/office/powerpoint/2010/main" val="3914848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dirty="0"/>
              <a:t>Appeals Against Denial of Tenure</a:t>
            </a:r>
            <a:endParaRPr lang="en-CA" sz="4000" dirty="0"/>
          </a:p>
        </p:txBody>
      </p:sp>
      <p:sp>
        <p:nvSpPr>
          <p:cNvPr id="3" name="Content Placeholder 2"/>
          <p:cNvSpPr>
            <a:spLocks noGrp="1"/>
          </p:cNvSpPr>
          <p:nvPr>
            <p:ph idx="1"/>
          </p:nvPr>
        </p:nvSpPr>
        <p:spPr/>
        <p:txBody>
          <a:bodyPr>
            <a:normAutofit/>
          </a:bodyPr>
          <a:lstStyle/>
          <a:p>
            <a:r>
              <a:rPr lang="en-US" dirty="0"/>
              <a:t>Early consideration for tenure:  no appeal, can be considered again at normal time</a:t>
            </a:r>
          </a:p>
          <a:p>
            <a:r>
              <a:rPr lang="en-US" dirty="0"/>
              <a:t>Appeal decision by writing to Chair of TPAC within 10 Days of being informed of the negative decision</a:t>
            </a:r>
          </a:p>
          <a:p>
            <a:r>
              <a:rPr lang="en-US" dirty="0"/>
              <a:t>Grounds of appeal must be specific, and must involve either: </a:t>
            </a:r>
          </a:p>
          <a:p>
            <a:pPr lvl="1"/>
            <a:r>
              <a:rPr lang="en-US" dirty="0" err="1"/>
              <a:t>i</a:t>
            </a:r>
            <a:r>
              <a:rPr lang="en-US" dirty="0"/>
              <a:t>. an alleged violation of the tenure procedures; and/or </a:t>
            </a:r>
          </a:p>
          <a:p>
            <a:pPr lvl="1"/>
            <a:r>
              <a:rPr lang="en-US" dirty="0"/>
              <a:t>ii. an allegation that one or more of the candidate's Research, Teaching or Service have not been fully and/or fairly evaluated. </a:t>
            </a:r>
          </a:p>
          <a:p>
            <a:pPr marL="0" indent="0">
              <a:buNone/>
            </a:pPr>
            <a:endParaRPr lang="en-CA" dirty="0"/>
          </a:p>
        </p:txBody>
      </p:sp>
      <p:sp>
        <p:nvSpPr>
          <p:cNvPr id="2" name="Rectangle 1">
            <a:extLst>
              <a:ext uri="{FF2B5EF4-FFF2-40B4-BE49-F238E27FC236}">
                <a16:creationId xmlns:a16="http://schemas.microsoft.com/office/drawing/2014/main" id="{2D3138D1-5395-4A65-A837-BBE41E3E2682}"/>
              </a:ext>
            </a:extLst>
          </p:cNvPr>
          <p:cNvSpPr/>
          <p:nvPr/>
        </p:nvSpPr>
        <p:spPr>
          <a:xfrm>
            <a:off x="2999656" y="6126164"/>
            <a:ext cx="1515158" cy="369332"/>
          </a:xfrm>
          <a:prstGeom prst="rect">
            <a:avLst/>
          </a:prstGeom>
        </p:spPr>
        <p:txBody>
          <a:bodyPr wrap="none">
            <a:spAutoFit/>
          </a:bodyPr>
          <a:lstStyle/>
          <a:p>
            <a:r>
              <a:rPr lang="en-US" dirty="0"/>
              <a:t>Articles 20.15 </a:t>
            </a:r>
          </a:p>
        </p:txBody>
      </p:sp>
    </p:spTree>
    <p:extLst>
      <p:ext uri="{BB962C8B-B14F-4D97-AF65-F5344CB8AC3E}">
        <p14:creationId xmlns:p14="http://schemas.microsoft.com/office/powerpoint/2010/main" val="1334929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20CB-98FA-4A8B-9EB6-E080D1B4D7C7}"/>
              </a:ext>
            </a:extLst>
          </p:cNvPr>
          <p:cNvSpPr>
            <a:spLocks noGrp="1"/>
          </p:cNvSpPr>
          <p:nvPr>
            <p:ph type="title"/>
          </p:nvPr>
        </p:nvSpPr>
        <p:spPr>
          <a:xfrm>
            <a:off x="263352" y="274638"/>
            <a:ext cx="11665296" cy="1143000"/>
          </a:xfrm>
        </p:spPr>
        <p:txBody>
          <a:bodyPr>
            <a:noAutofit/>
          </a:bodyPr>
          <a:lstStyle/>
          <a:p>
            <a:r>
              <a:rPr lang="en-US" sz="3600" dirty="0"/>
              <a:t>Tenure and Promotion Appeal Committee (TPAC) - what?</a:t>
            </a:r>
          </a:p>
        </p:txBody>
      </p:sp>
      <p:sp>
        <p:nvSpPr>
          <p:cNvPr id="3" name="Content Placeholder 2">
            <a:extLst>
              <a:ext uri="{FF2B5EF4-FFF2-40B4-BE49-F238E27FC236}">
                <a16:creationId xmlns:a16="http://schemas.microsoft.com/office/drawing/2014/main" id="{2114F048-E569-43C7-B596-951F04C94824}"/>
              </a:ext>
            </a:extLst>
          </p:cNvPr>
          <p:cNvSpPr>
            <a:spLocks noGrp="1"/>
          </p:cNvSpPr>
          <p:nvPr>
            <p:ph idx="1"/>
          </p:nvPr>
        </p:nvSpPr>
        <p:spPr>
          <a:xfrm>
            <a:off x="576955" y="1166018"/>
            <a:ext cx="10972800" cy="4525963"/>
          </a:xfrm>
        </p:spPr>
        <p:txBody>
          <a:bodyPr>
            <a:noAutofit/>
          </a:bodyPr>
          <a:lstStyle/>
          <a:p>
            <a:pPr>
              <a:spcBef>
                <a:spcPts val="0"/>
              </a:spcBef>
            </a:pPr>
            <a:r>
              <a:rPr lang="en-US" sz="2800" dirty="0"/>
              <a:t>Receives all documentation &amp; recommendation of TPC</a:t>
            </a:r>
          </a:p>
          <a:p>
            <a:pPr>
              <a:spcBef>
                <a:spcPts val="0"/>
              </a:spcBef>
            </a:pPr>
            <a:r>
              <a:rPr lang="en-US" sz="2800" dirty="0"/>
              <a:t>Arrange meeting, normally within 20 Days and invites</a:t>
            </a:r>
          </a:p>
          <a:p>
            <a:pPr lvl="1">
              <a:spcBef>
                <a:spcPts val="0"/>
              </a:spcBef>
            </a:pPr>
            <a:r>
              <a:rPr lang="en-US" dirty="0"/>
              <a:t>Chair of TPC</a:t>
            </a:r>
          </a:p>
          <a:p>
            <a:pPr lvl="1">
              <a:spcBef>
                <a:spcPts val="0"/>
              </a:spcBef>
            </a:pPr>
            <a:r>
              <a:rPr lang="en-US" dirty="0"/>
              <a:t>Candidate (right to FA representative)</a:t>
            </a:r>
          </a:p>
          <a:p>
            <a:pPr>
              <a:spcBef>
                <a:spcPts val="0"/>
              </a:spcBef>
            </a:pPr>
            <a:r>
              <a:rPr lang="en-US" sz="2800" dirty="0"/>
              <a:t>Carefully consider documentation as it relates to grounds of appeal  </a:t>
            </a:r>
          </a:p>
          <a:p>
            <a:pPr>
              <a:spcBef>
                <a:spcPts val="0"/>
              </a:spcBef>
            </a:pPr>
            <a:r>
              <a:rPr lang="en-US" sz="2800" dirty="0"/>
              <a:t>Written decision with detailed reasons clearly related to criteria within 20 Days of meeting to candidate and President. </a:t>
            </a:r>
          </a:p>
          <a:p>
            <a:pPr>
              <a:spcBef>
                <a:spcPts val="0"/>
              </a:spcBef>
            </a:pPr>
            <a:endParaRPr lang="en-US" sz="2800" dirty="0"/>
          </a:p>
          <a:p>
            <a:pPr>
              <a:spcBef>
                <a:spcPts val="0"/>
              </a:spcBef>
            </a:pPr>
            <a:endParaRPr lang="en-US" sz="2800" dirty="0"/>
          </a:p>
          <a:p>
            <a:pPr>
              <a:spcBef>
                <a:spcPts val="0"/>
              </a:spcBef>
            </a:pPr>
            <a:endParaRPr lang="en-US" sz="2800" dirty="0"/>
          </a:p>
        </p:txBody>
      </p:sp>
      <p:sp>
        <p:nvSpPr>
          <p:cNvPr id="4" name="Footer Placeholder 3">
            <a:extLst>
              <a:ext uri="{FF2B5EF4-FFF2-40B4-BE49-F238E27FC236}">
                <a16:creationId xmlns:a16="http://schemas.microsoft.com/office/drawing/2014/main" id="{8297B8FE-3EC0-4076-A947-46360629A348}"/>
              </a:ext>
            </a:extLst>
          </p:cNvPr>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a:extLst>
              <a:ext uri="{FF2B5EF4-FFF2-40B4-BE49-F238E27FC236}">
                <a16:creationId xmlns:a16="http://schemas.microsoft.com/office/drawing/2014/main" id="{CE0F4D37-B6A5-4D97-B0D9-576591812E1B}"/>
              </a:ext>
            </a:extLst>
          </p:cNvPr>
          <p:cNvSpPr>
            <a:spLocks noGrp="1"/>
          </p:cNvSpPr>
          <p:nvPr>
            <p:ph type="sldNum" sz="quarter" idx="12"/>
          </p:nvPr>
        </p:nvSpPr>
        <p:spPr/>
        <p:txBody>
          <a:bodyPr/>
          <a:lstStyle/>
          <a:p>
            <a:fld id="{F6983FBC-6A0A-4FD1-BC8E-3AC1B13AD69E}" type="slidenum">
              <a:rPr lang="en-CA" smtClean="0">
                <a:solidFill>
                  <a:prstClr val="black">
                    <a:tint val="75000"/>
                  </a:prstClr>
                </a:solidFill>
              </a:rPr>
              <a:pPr/>
              <a:t>35</a:t>
            </a:fld>
            <a:endParaRPr lang="en-CA">
              <a:solidFill>
                <a:prstClr val="black">
                  <a:tint val="75000"/>
                </a:prstClr>
              </a:solidFill>
            </a:endParaRPr>
          </a:p>
        </p:txBody>
      </p:sp>
    </p:spTree>
    <p:extLst>
      <p:ext uri="{BB962C8B-B14F-4D97-AF65-F5344CB8AC3E}">
        <p14:creationId xmlns:p14="http://schemas.microsoft.com/office/powerpoint/2010/main" val="434191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20CB-98FA-4A8B-9EB6-E080D1B4D7C7}"/>
              </a:ext>
            </a:extLst>
          </p:cNvPr>
          <p:cNvSpPr>
            <a:spLocks noGrp="1"/>
          </p:cNvSpPr>
          <p:nvPr>
            <p:ph type="title"/>
          </p:nvPr>
        </p:nvSpPr>
        <p:spPr>
          <a:xfrm>
            <a:off x="263352" y="274638"/>
            <a:ext cx="11665296" cy="1143000"/>
          </a:xfrm>
        </p:spPr>
        <p:txBody>
          <a:bodyPr>
            <a:noAutofit/>
          </a:bodyPr>
          <a:lstStyle/>
          <a:p>
            <a:r>
              <a:rPr lang="en-US" sz="3600" dirty="0"/>
              <a:t>Possible decisions of TPAC</a:t>
            </a:r>
          </a:p>
        </p:txBody>
      </p:sp>
      <p:sp>
        <p:nvSpPr>
          <p:cNvPr id="3" name="Content Placeholder 2">
            <a:extLst>
              <a:ext uri="{FF2B5EF4-FFF2-40B4-BE49-F238E27FC236}">
                <a16:creationId xmlns:a16="http://schemas.microsoft.com/office/drawing/2014/main" id="{2114F048-E569-43C7-B596-951F04C94824}"/>
              </a:ext>
            </a:extLst>
          </p:cNvPr>
          <p:cNvSpPr>
            <a:spLocks noGrp="1"/>
          </p:cNvSpPr>
          <p:nvPr>
            <p:ph idx="1"/>
          </p:nvPr>
        </p:nvSpPr>
        <p:spPr>
          <a:xfrm>
            <a:off x="609600" y="1166018"/>
            <a:ext cx="10972800" cy="4525963"/>
          </a:xfrm>
        </p:spPr>
        <p:txBody>
          <a:bodyPr>
            <a:noAutofit/>
          </a:bodyPr>
          <a:lstStyle/>
          <a:p>
            <a:pPr marL="57150" indent="0">
              <a:spcBef>
                <a:spcPts val="0"/>
              </a:spcBef>
              <a:buNone/>
            </a:pPr>
            <a:r>
              <a:rPr lang="en-US" sz="2400" dirty="0" err="1"/>
              <a:t>i</a:t>
            </a:r>
            <a:r>
              <a:rPr lang="en-US" sz="2400" dirty="0"/>
              <a:t>. No grounds for appeal: original TPC decision upheld</a:t>
            </a:r>
          </a:p>
          <a:p>
            <a:pPr marL="57150" indent="0">
              <a:spcBef>
                <a:spcPts val="0"/>
              </a:spcBef>
              <a:buNone/>
            </a:pPr>
            <a:r>
              <a:rPr lang="en-US" sz="2400" dirty="0"/>
              <a:t>ii. Grounds for appeal but these grounds did not affect the outcome: original TPC decision upheld </a:t>
            </a:r>
          </a:p>
          <a:p>
            <a:pPr marL="57150" indent="0">
              <a:spcBef>
                <a:spcPts val="0"/>
              </a:spcBef>
              <a:buNone/>
            </a:pPr>
            <a:r>
              <a:rPr lang="en-US" sz="2400" dirty="0"/>
              <a:t>iii. Grounds for appeal but with no value from a rehearing by TPC: recommend in </a:t>
            </a:r>
            <a:r>
              <a:rPr lang="en-US" sz="2400" dirty="0" err="1"/>
              <a:t>favour</a:t>
            </a:r>
            <a:r>
              <a:rPr lang="en-US" sz="2400" dirty="0"/>
              <a:t> of tenure. </a:t>
            </a:r>
          </a:p>
          <a:p>
            <a:pPr marL="57150" indent="0">
              <a:spcBef>
                <a:spcPts val="0"/>
              </a:spcBef>
              <a:buNone/>
            </a:pPr>
            <a:r>
              <a:rPr lang="en-US" sz="2400" dirty="0"/>
              <a:t>iv. Grounds for appeal and recommend to refer matter back to TPC or to a newly constituted TPC for reconsideration: cannot be appealed</a:t>
            </a:r>
          </a:p>
          <a:p>
            <a:pPr marL="57150" indent="0">
              <a:spcBef>
                <a:spcPts val="0"/>
              </a:spcBef>
              <a:buNone/>
            </a:pPr>
            <a:endParaRPr lang="en-US" sz="2400" dirty="0"/>
          </a:p>
          <a:p>
            <a:pPr marL="57150" indent="0">
              <a:spcBef>
                <a:spcPts val="0"/>
              </a:spcBef>
              <a:buNone/>
            </a:pPr>
            <a:r>
              <a:rPr lang="en-US" sz="2400" dirty="0"/>
              <a:t>For </a:t>
            </a:r>
            <a:r>
              <a:rPr lang="en-US" sz="2400" dirty="0" err="1"/>
              <a:t>i</a:t>
            </a:r>
            <a:r>
              <a:rPr lang="en-US" sz="2400" dirty="0"/>
              <a:t>, ii, or iii: recommendation and documentation forwarded to President</a:t>
            </a:r>
          </a:p>
          <a:p>
            <a:pPr marL="57150" indent="0">
              <a:spcBef>
                <a:spcPts val="0"/>
              </a:spcBef>
              <a:buNone/>
            </a:pPr>
            <a:r>
              <a:rPr lang="en-US" sz="2400" dirty="0"/>
              <a:t>President decides within 10 Days and notifies candidate</a:t>
            </a:r>
          </a:p>
          <a:p>
            <a:pPr marL="400050">
              <a:spcBef>
                <a:spcPts val="0"/>
              </a:spcBef>
            </a:pPr>
            <a:r>
              <a:rPr lang="en-US" sz="2400" dirty="0"/>
              <a:t>For tenure: President to notify candidate and </a:t>
            </a:r>
            <a:r>
              <a:rPr lang="en-US" sz="2400" dirty="0" err="1"/>
              <a:t>BoG</a:t>
            </a:r>
            <a:endParaRPr lang="en-US" sz="2400" dirty="0"/>
          </a:p>
          <a:p>
            <a:pPr marL="400050">
              <a:spcBef>
                <a:spcPts val="0"/>
              </a:spcBef>
            </a:pPr>
            <a:r>
              <a:rPr lang="en-US" sz="2400" dirty="0"/>
              <a:t>Against tenure: President provides written summary of evidence; 10 Days to file a grievance</a:t>
            </a:r>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p:txBody>
      </p:sp>
      <p:sp>
        <p:nvSpPr>
          <p:cNvPr id="4" name="Footer Placeholder 3">
            <a:extLst>
              <a:ext uri="{FF2B5EF4-FFF2-40B4-BE49-F238E27FC236}">
                <a16:creationId xmlns:a16="http://schemas.microsoft.com/office/drawing/2014/main" id="{8297B8FE-3EC0-4076-A947-46360629A348}"/>
              </a:ext>
            </a:extLst>
          </p:cNvPr>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a:extLst>
              <a:ext uri="{FF2B5EF4-FFF2-40B4-BE49-F238E27FC236}">
                <a16:creationId xmlns:a16="http://schemas.microsoft.com/office/drawing/2014/main" id="{CE0F4D37-B6A5-4D97-B0D9-576591812E1B}"/>
              </a:ext>
            </a:extLst>
          </p:cNvPr>
          <p:cNvSpPr>
            <a:spLocks noGrp="1"/>
          </p:cNvSpPr>
          <p:nvPr>
            <p:ph type="sldNum" sz="quarter" idx="12"/>
          </p:nvPr>
        </p:nvSpPr>
        <p:spPr/>
        <p:txBody>
          <a:bodyPr/>
          <a:lstStyle/>
          <a:p>
            <a:fld id="{F6983FBC-6A0A-4FD1-BC8E-3AC1B13AD69E}" type="slidenum">
              <a:rPr lang="en-CA" smtClean="0">
                <a:solidFill>
                  <a:prstClr val="black">
                    <a:tint val="75000"/>
                  </a:prstClr>
                </a:solidFill>
              </a:rPr>
              <a:pPr/>
              <a:t>36</a:t>
            </a:fld>
            <a:endParaRPr lang="en-CA">
              <a:solidFill>
                <a:prstClr val="black">
                  <a:tint val="75000"/>
                </a:prstClr>
              </a:solidFill>
            </a:endParaRPr>
          </a:p>
        </p:txBody>
      </p:sp>
      <p:sp>
        <p:nvSpPr>
          <p:cNvPr id="6" name="Footer Placeholder 3">
            <a:extLst>
              <a:ext uri="{FF2B5EF4-FFF2-40B4-BE49-F238E27FC236}">
                <a16:creationId xmlns:a16="http://schemas.microsoft.com/office/drawing/2014/main" id="{FCC921C1-9339-49B3-A78D-790E2123F281}"/>
              </a:ext>
            </a:extLst>
          </p:cNvPr>
          <p:cNvSpPr txBox="1">
            <a:spLocks/>
          </p:cNvSpPr>
          <p:nvPr/>
        </p:nvSpPr>
        <p:spPr>
          <a:xfrm>
            <a:off x="2711624" y="6126164"/>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sz="1600">
                <a:solidFill>
                  <a:prstClr val="black">
                    <a:tint val="75000"/>
                  </a:prstClr>
                </a:solidFill>
              </a:rPr>
              <a:t>Article 20.15</a:t>
            </a:r>
            <a:endParaRPr lang="en-CA" sz="1600" dirty="0">
              <a:solidFill>
                <a:prstClr val="black">
                  <a:tint val="75000"/>
                </a:prstClr>
              </a:solidFill>
            </a:endParaRPr>
          </a:p>
        </p:txBody>
      </p:sp>
    </p:spTree>
    <p:extLst>
      <p:ext uri="{BB962C8B-B14F-4D97-AF65-F5344CB8AC3E}">
        <p14:creationId xmlns:p14="http://schemas.microsoft.com/office/powerpoint/2010/main" val="3812091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56231"/>
          </a:xfrm>
        </p:spPr>
        <p:txBody>
          <a:bodyPr>
            <a:normAutofit/>
          </a:bodyPr>
          <a:lstStyle/>
          <a:p>
            <a:r>
              <a:rPr lang="en-US" sz="3200" dirty="0">
                <a:cs typeface="Helvetica Neue Bold Condensed"/>
              </a:rPr>
              <a:t>Grievance of Appeal Decision</a:t>
            </a:r>
          </a:p>
        </p:txBody>
      </p:sp>
      <p:sp>
        <p:nvSpPr>
          <p:cNvPr id="3" name="Content Placeholder 2"/>
          <p:cNvSpPr>
            <a:spLocks noGrp="1"/>
          </p:cNvSpPr>
          <p:nvPr>
            <p:ph idx="1"/>
          </p:nvPr>
        </p:nvSpPr>
        <p:spPr>
          <a:xfrm>
            <a:off x="479376" y="1166018"/>
            <a:ext cx="10972800" cy="4525963"/>
          </a:xfrm>
        </p:spPr>
        <p:txBody>
          <a:bodyPr>
            <a:noAutofit/>
          </a:bodyPr>
          <a:lstStyle/>
          <a:p>
            <a:r>
              <a:rPr lang="en-US" sz="2600" dirty="0"/>
              <a:t>FA files on behalf of candidate within 10 Days of tenure denial by President</a:t>
            </a:r>
          </a:p>
          <a:p>
            <a:pPr lvl="1"/>
            <a:r>
              <a:rPr lang="en-US" sz="2600" dirty="0"/>
              <a:t>Commences at Step 2 (Article 11.06 b)</a:t>
            </a:r>
          </a:p>
          <a:p>
            <a:r>
              <a:rPr lang="en-US" sz="2600" dirty="0"/>
              <a:t>Arbitration can deny or uphold grievance</a:t>
            </a:r>
          </a:p>
          <a:p>
            <a:pPr lvl="1"/>
            <a:r>
              <a:rPr lang="en-US" sz="2600" dirty="0"/>
              <a:t>If grievance upheld, formation of newly constituted TPC to reconsider recommendation</a:t>
            </a:r>
          </a:p>
          <a:p>
            <a:r>
              <a:rPr lang="en-US" sz="2600" dirty="0"/>
              <a:t>Newly constituted TPC</a:t>
            </a:r>
          </a:p>
          <a:p>
            <a:pPr lvl="1"/>
            <a:r>
              <a:rPr lang="en-US" sz="2600" dirty="0"/>
              <a:t>Receives all documentation,  including arbitrator’s award</a:t>
            </a:r>
          </a:p>
          <a:p>
            <a:pPr lvl="1"/>
            <a:r>
              <a:rPr lang="en-US" sz="2600" dirty="0"/>
              <a:t>Makes a final and binding written decision to candidate, President and </a:t>
            </a:r>
            <a:r>
              <a:rPr lang="en-US" sz="2600" dirty="0" err="1"/>
              <a:t>BoG</a:t>
            </a:r>
            <a:endParaRPr lang="en-US" sz="2600" dirty="0"/>
          </a:p>
          <a:p>
            <a:endParaRPr lang="en-CA" sz="2600" dirty="0"/>
          </a:p>
        </p:txBody>
      </p:sp>
      <p:sp>
        <p:nvSpPr>
          <p:cNvPr id="4" name="Rectangle 3">
            <a:extLst>
              <a:ext uri="{FF2B5EF4-FFF2-40B4-BE49-F238E27FC236}">
                <a16:creationId xmlns:a16="http://schemas.microsoft.com/office/drawing/2014/main" id="{D55BF83A-5341-4E71-9E93-A81D4CC48863}"/>
              </a:ext>
            </a:extLst>
          </p:cNvPr>
          <p:cNvSpPr/>
          <p:nvPr/>
        </p:nvSpPr>
        <p:spPr>
          <a:xfrm>
            <a:off x="2999656" y="6126164"/>
            <a:ext cx="1515158" cy="369332"/>
          </a:xfrm>
          <a:prstGeom prst="rect">
            <a:avLst/>
          </a:prstGeom>
        </p:spPr>
        <p:txBody>
          <a:bodyPr wrap="none">
            <a:spAutoFit/>
          </a:bodyPr>
          <a:lstStyle/>
          <a:p>
            <a:r>
              <a:rPr lang="en-US" dirty="0"/>
              <a:t>Articles 20.16 </a:t>
            </a:r>
          </a:p>
        </p:txBody>
      </p:sp>
    </p:spTree>
    <p:extLst>
      <p:ext uri="{BB962C8B-B14F-4D97-AF65-F5344CB8AC3E}">
        <p14:creationId xmlns:p14="http://schemas.microsoft.com/office/powerpoint/2010/main" val="1120385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56231"/>
          </a:xfrm>
        </p:spPr>
        <p:txBody>
          <a:bodyPr>
            <a:normAutofit/>
          </a:bodyPr>
          <a:lstStyle/>
          <a:p>
            <a:r>
              <a:rPr lang="en-US" sz="3200" dirty="0">
                <a:cs typeface="Helvetica Neue Bold Condensed"/>
              </a:rPr>
              <a:t>Denial of Tenure or Extended Process</a:t>
            </a:r>
          </a:p>
        </p:txBody>
      </p:sp>
      <p:sp>
        <p:nvSpPr>
          <p:cNvPr id="3" name="Content Placeholder 2"/>
          <p:cNvSpPr>
            <a:spLocks noGrp="1"/>
          </p:cNvSpPr>
          <p:nvPr>
            <p:ph idx="1"/>
          </p:nvPr>
        </p:nvSpPr>
        <p:spPr>
          <a:xfrm>
            <a:off x="479376" y="1166018"/>
            <a:ext cx="10972800" cy="4525963"/>
          </a:xfrm>
        </p:spPr>
        <p:txBody>
          <a:bodyPr>
            <a:noAutofit/>
          </a:bodyPr>
          <a:lstStyle/>
          <a:p>
            <a:r>
              <a:rPr lang="en-US" sz="2800" dirty="0"/>
              <a:t>If denied tenure or if processes extend past the terminal date of their normal probationary appointment, </a:t>
            </a:r>
          </a:p>
          <a:p>
            <a:pPr lvl="1"/>
            <a:r>
              <a:rPr lang="en-US" dirty="0"/>
              <a:t>employment extended with current salary and benefits with a </a:t>
            </a:r>
            <a:r>
              <a:rPr lang="en-US" b="1" u="sng" dirty="0">
                <a:solidFill>
                  <a:schemeClr val="tx2"/>
                </a:solidFill>
              </a:rPr>
              <a:t>twelve (12) month limited term contract </a:t>
            </a:r>
            <a:r>
              <a:rPr lang="en-US" dirty="0"/>
              <a:t>for Academic Year following last probationary year </a:t>
            </a:r>
          </a:p>
          <a:p>
            <a:pPr lvl="1"/>
            <a:r>
              <a:rPr lang="en-US" dirty="0"/>
              <a:t>100% Research</a:t>
            </a:r>
          </a:p>
          <a:p>
            <a:pPr lvl="1"/>
            <a:r>
              <a:rPr lang="en-US" dirty="0"/>
              <a:t>deemed to be a Member of the FA during this time for the purposes of these appeals and/or arbitration</a:t>
            </a:r>
          </a:p>
          <a:p>
            <a:r>
              <a:rPr lang="en-US" sz="2800" dirty="0"/>
              <a:t>IMPORTANT: contact FA if difficulties at any point through the process</a:t>
            </a:r>
            <a:endParaRPr lang="en-CA" sz="2800" dirty="0"/>
          </a:p>
          <a:p>
            <a:endParaRPr lang="en-CA" sz="2800" dirty="0"/>
          </a:p>
        </p:txBody>
      </p:sp>
      <p:sp>
        <p:nvSpPr>
          <p:cNvPr id="4" name="Rectangle 3">
            <a:extLst>
              <a:ext uri="{FF2B5EF4-FFF2-40B4-BE49-F238E27FC236}">
                <a16:creationId xmlns:a16="http://schemas.microsoft.com/office/drawing/2014/main" id="{D55BF83A-5341-4E71-9E93-A81D4CC48863}"/>
              </a:ext>
            </a:extLst>
          </p:cNvPr>
          <p:cNvSpPr/>
          <p:nvPr/>
        </p:nvSpPr>
        <p:spPr>
          <a:xfrm>
            <a:off x="2999656" y="6126164"/>
            <a:ext cx="1515158" cy="369332"/>
          </a:xfrm>
          <a:prstGeom prst="rect">
            <a:avLst/>
          </a:prstGeom>
        </p:spPr>
        <p:txBody>
          <a:bodyPr wrap="none">
            <a:spAutoFit/>
          </a:bodyPr>
          <a:lstStyle/>
          <a:p>
            <a:r>
              <a:rPr lang="en-US" dirty="0"/>
              <a:t>Articles 20.17 </a:t>
            </a:r>
          </a:p>
        </p:txBody>
      </p:sp>
    </p:spTree>
    <p:extLst>
      <p:ext uri="{BB962C8B-B14F-4D97-AF65-F5344CB8AC3E}">
        <p14:creationId xmlns:p14="http://schemas.microsoft.com/office/powerpoint/2010/main" val="541634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0592-509F-744B-814B-508FFEEE1258}"/>
              </a:ext>
            </a:extLst>
          </p:cNvPr>
          <p:cNvSpPr>
            <a:spLocks noGrp="1"/>
          </p:cNvSpPr>
          <p:nvPr>
            <p:ph type="title"/>
          </p:nvPr>
        </p:nvSpPr>
        <p:spPr/>
        <p:txBody>
          <a:bodyPr>
            <a:normAutofit/>
          </a:bodyPr>
          <a:lstStyle/>
          <a:p>
            <a:r>
              <a:rPr lang="en-CA" sz="3600" dirty="0">
                <a:latin typeface="Helvetica Neue Bold Condensed"/>
                <a:cs typeface="Helvetica Neue Bold Condensed"/>
              </a:rPr>
              <a:t>Criteria for the Award of Tenure</a:t>
            </a:r>
            <a:endParaRPr lang="en-US" sz="3600" dirty="0"/>
          </a:p>
        </p:txBody>
      </p:sp>
      <p:sp>
        <p:nvSpPr>
          <p:cNvPr id="3" name="Content Placeholder 2">
            <a:extLst>
              <a:ext uri="{FF2B5EF4-FFF2-40B4-BE49-F238E27FC236}">
                <a16:creationId xmlns:a16="http://schemas.microsoft.com/office/drawing/2014/main" id="{BCE50910-E546-0D43-8FCA-E6BEE2CCE04C}"/>
              </a:ext>
            </a:extLst>
          </p:cNvPr>
          <p:cNvSpPr>
            <a:spLocks noGrp="1"/>
          </p:cNvSpPr>
          <p:nvPr>
            <p:ph idx="1"/>
          </p:nvPr>
        </p:nvSpPr>
        <p:spPr>
          <a:xfrm>
            <a:off x="119336" y="1196752"/>
            <a:ext cx="11332840" cy="4739001"/>
          </a:xfrm>
        </p:spPr>
        <p:txBody>
          <a:bodyPr>
            <a:noAutofit/>
          </a:bodyPr>
          <a:lstStyle/>
          <a:p>
            <a:pPr marL="358775" indent="-358775">
              <a:spcBef>
                <a:spcPts val="0"/>
              </a:spcBef>
              <a:buNone/>
            </a:pPr>
            <a:r>
              <a:rPr lang="en-US" sz="2000" dirty="0">
                <a:solidFill>
                  <a:srgbClr val="000000"/>
                </a:solidFill>
                <a:cs typeface="Arial"/>
              </a:rPr>
              <a:t>b)	Candidates for tenure are assessed on their Research, Teaching and Service. Persons awarded tenure must </a:t>
            </a:r>
            <a:r>
              <a:rPr lang="en-US" sz="2000" b="1" u="sng" dirty="0">
                <a:solidFill>
                  <a:srgbClr val="000000"/>
                </a:solidFill>
                <a:cs typeface="Arial"/>
              </a:rPr>
              <a:t>show clear promise </a:t>
            </a:r>
            <a:r>
              <a:rPr lang="en-US" sz="2000" dirty="0">
                <a:solidFill>
                  <a:srgbClr val="000000"/>
                </a:solidFill>
                <a:cs typeface="Arial"/>
              </a:rPr>
              <a:t>of </a:t>
            </a:r>
            <a:r>
              <a:rPr lang="en-US" sz="2000" b="1" u="sng" dirty="0">
                <a:solidFill>
                  <a:srgbClr val="000000"/>
                </a:solidFill>
                <a:cs typeface="Arial"/>
              </a:rPr>
              <a:t>continued contribution </a:t>
            </a:r>
            <a:r>
              <a:rPr lang="en-US" sz="2000" dirty="0">
                <a:solidFill>
                  <a:srgbClr val="000000"/>
                </a:solidFill>
                <a:cs typeface="Arial"/>
              </a:rPr>
              <a:t>through a record of:</a:t>
            </a:r>
            <a:endParaRPr lang="en-CA" sz="2000" dirty="0">
              <a:solidFill>
                <a:srgbClr val="000000"/>
              </a:solidFill>
              <a:cs typeface="Arial"/>
            </a:endParaRPr>
          </a:p>
          <a:p>
            <a:pPr lvl="1">
              <a:spcBef>
                <a:spcPts val="0"/>
              </a:spcBef>
            </a:pPr>
            <a:r>
              <a:rPr lang="en-US" sz="2000" dirty="0">
                <a:solidFill>
                  <a:srgbClr val="000000"/>
                </a:solidFill>
                <a:cs typeface="Arial"/>
              </a:rPr>
              <a:t>Research activity that includes peer reviewed publication and/or peer recognized creative professional practice; and  </a:t>
            </a:r>
            <a:endParaRPr lang="en-CA" sz="2000" dirty="0">
              <a:solidFill>
                <a:srgbClr val="000000"/>
              </a:solidFill>
              <a:cs typeface="Arial"/>
            </a:endParaRPr>
          </a:p>
          <a:p>
            <a:pPr lvl="1">
              <a:spcBef>
                <a:spcPts val="0"/>
              </a:spcBef>
            </a:pPr>
            <a:r>
              <a:rPr lang="en-US" sz="2000" dirty="0">
                <a:solidFill>
                  <a:srgbClr val="000000"/>
                </a:solidFill>
                <a:cs typeface="Arial"/>
              </a:rPr>
              <a:t>Satisfactory performance in Teaching; and </a:t>
            </a:r>
            <a:endParaRPr lang="en-CA" sz="2000" dirty="0">
              <a:solidFill>
                <a:srgbClr val="000000"/>
              </a:solidFill>
              <a:cs typeface="Arial"/>
            </a:endParaRPr>
          </a:p>
          <a:p>
            <a:pPr lvl="1">
              <a:spcBef>
                <a:spcPts val="0"/>
              </a:spcBef>
            </a:pPr>
            <a:r>
              <a:rPr lang="en-US" sz="2000" dirty="0">
                <a:solidFill>
                  <a:srgbClr val="000000"/>
                </a:solidFill>
                <a:cs typeface="Arial"/>
              </a:rPr>
              <a:t>Satisfactory Service. </a:t>
            </a:r>
          </a:p>
          <a:p>
            <a:pPr marL="457200" indent="-376238">
              <a:buNone/>
            </a:pPr>
            <a:r>
              <a:rPr lang="en-US" sz="2000" dirty="0">
                <a:solidFill>
                  <a:srgbClr val="000000"/>
                </a:solidFill>
                <a:cs typeface="Arial"/>
              </a:rPr>
              <a:t>c) Availability of resources provided by the Employer, and the candidate’s workload as per Article 16 shall be taken into account when assessing Research, Teaching, and Service.</a:t>
            </a:r>
          </a:p>
          <a:p>
            <a:pPr marL="457200" indent="-376238">
              <a:buNone/>
            </a:pPr>
            <a:r>
              <a:rPr lang="en-US" sz="2000" dirty="0">
                <a:solidFill>
                  <a:srgbClr val="000000"/>
                </a:solidFill>
                <a:cs typeface="Arial"/>
              </a:rPr>
              <a:t>d) Committees shall recognize disciplinary variation and give consideration to qualitative, quantitative, and/or mixed methodologies as appropriate to the discipline.</a:t>
            </a:r>
          </a:p>
          <a:p>
            <a:pPr marL="457200" indent="-376238">
              <a:buNone/>
            </a:pPr>
            <a:r>
              <a:rPr lang="en-US" sz="2000" dirty="0">
                <a:solidFill>
                  <a:srgbClr val="000000"/>
                </a:solidFill>
                <a:cs typeface="Arial"/>
              </a:rPr>
              <a:t>e) </a:t>
            </a:r>
            <a:r>
              <a:rPr lang="en-US" sz="2000" dirty="0"/>
              <a:t>As the University is an equal opportunity Employer, careful consideration will be given to candidates from equity seeking groups in accordance with the principles articulated in Letter of Understanding #1 (Employment Equity and Equity, Diversity, Inclusion, Indigenization and Decolonization)</a:t>
            </a:r>
          </a:p>
          <a:p>
            <a:pPr marL="457200" indent="-376238">
              <a:buNone/>
            </a:pPr>
            <a:endParaRPr lang="en-CA" sz="2400" dirty="0">
              <a:solidFill>
                <a:srgbClr val="000000"/>
              </a:solidFill>
              <a:cs typeface="Arial"/>
            </a:endParaRPr>
          </a:p>
        </p:txBody>
      </p:sp>
      <p:sp>
        <p:nvSpPr>
          <p:cNvPr id="4" name="Rectangle 3">
            <a:extLst>
              <a:ext uri="{FF2B5EF4-FFF2-40B4-BE49-F238E27FC236}">
                <a16:creationId xmlns:a16="http://schemas.microsoft.com/office/drawing/2014/main" id="{63ACA624-482C-45DB-9AAA-59A3A883153D}"/>
              </a:ext>
            </a:extLst>
          </p:cNvPr>
          <p:cNvSpPr/>
          <p:nvPr/>
        </p:nvSpPr>
        <p:spPr>
          <a:xfrm>
            <a:off x="2927648" y="6124061"/>
            <a:ext cx="1467068" cy="369332"/>
          </a:xfrm>
          <a:prstGeom prst="rect">
            <a:avLst/>
          </a:prstGeom>
        </p:spPr>
        <p:txBody>
          <a:bodyPr wrap="none">
            <a:spAutoFit/>
          </a:bodyPr>
          <a:lstStyle/>
          <a:p>
            <a:r>
              <a:rPr lang="en-CA" dirty="0">
                <a:latin typeface="Helvetica Neue Bold Condensed"/>
                <a:cs typeface="Helvetica Neue Bold Condensed"/>
              </a:rPr>
              <a:t>Article 20.02</a:t>
            </a:r>
            <a:endParaRPr lang="en-US" dirty="0"/>
          </a:p>
        </p:txBody>
      </p:sp>
    </p:spTree>
    <p:extLst>
      <p:ext uri="{BB962C8B-B14F-4D97-AF65-F5344CB8AC3E}">
        <p14:creationId xmlns:p14="http://schemas.microsoft.com/office/powerpoint/2010/main" val="76092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35257"/>
          </a:xfrm>
        </p:spPr>
        <p:txBody>
          <a:bodyPr>
            <a:normAutofit/>
          </a:bodyPr>
          <a:lstStyle/>
          <a:p>
            <a:r>
              <a:rPr lang="en-US" sz="3200" dirty="0">
                <a:latin typeface="Helvetica Neue Bold Condensed"/>
                <a:cs typeface="Helvetica Neue Bold Condensed"/>
              </a:rPr>
              <a:t>Timing of the Tenure Review Process</a:t>
            </a:r>
            <a:endParaRPr lang="en-CA" sz="3200" dirty="0">
              <a:latin typeface="Helvetica Neue Bold Condensed"/>
              <a:cs typeface="Helvetica Neue Bold Condensed"/>
            </a:endParaRPr>
          </a:p>
        </p:txBody>
      </p:sp>
      <p:sp>
        <p:nvSpPr>
          <p:cNvPr id="3" name="Content Placeholder 2"/>
          <p:cNvSpPr>
            <a:spLocks noGrp="1"/>
          </p:cNvSpPr>
          <p:nvPr>
            <p:ph idx="1"/>
          </p:nvPr>
        </p:nvSpPr>
        <p:spPr>
          <a:xfrm>
            <a:off x="609600" y="1340768"/>
            <a:ext cx="11319048" cy="4525963"/>
          </a:xfrm>
        </p:spPr>
        <p:txBody>
          <a:bodyPr>
            <a:noAutofit/>
          </a:bodyPr>
          <a:lstStyle/>
          <a:p>
            <a:pPr>
              <a:spcBef>
                <a:spcPts val="0"/>
              </a:spcBef>
            </a:pPr>
            <a:r>
              <a:rPr lang="en-US" sz="2400" dirty="0"/>
              <a:t>If appointed as Assistant Professor: during the sixth year </a:t>
            </a:r>
          </a:p>
          <a:p>
            <a:pPr>
              <a:spcBef>
                <a:spcPts val="0"/>
              </a:spcBef>
            </a:pPr>
            <a:r>
              <a:rPr lang="en-US" sz="2400" dirty="0"/>
              <a:t>If appointed as Associate Professor: during the third year </a:t>
            </a:r>
          </a:p>
          <a:p>
            <a:pPr>
              <a:spcBef>
                <a:spcPts val="0"/>
              </a:spcBef>
            </a:pPr>
            <a:r>
              <a:rPr lang="en-US" sz="2400" dirty="0"/>
              <a:t>Exceptions for postponement</a:t>
            </a:r>
          </a:p>
          <a:p>
            <a:pPr lvl="1">
              <a:spcBef>
                <a:spcPts val="0"/>
              </a:spcBef>
            </a:pPr>
            <a:r>
              <a:rPr lang="en-US" sz="2400" dirty="0"/>
              <a:t>maternity, adoption, or parental leave – postpone for 1 year/leave</a:t>
            </a:r>
          </a:p>
          <a:p>
            <a:pPr lvl="1">
              <a:spcBef>
                <a:spcPts val="0"/>
              </a:spcBef>
            </a:pPr>
            <a:r>
              <a:rPr lang="en-US" sz="2400" dirty="0"/>
              <a:t>short term or long term disability of 1+ month, postponed at Dean’s discretion  </a:t>
            </a:r>
          </a:p>
          <a:p>
            <a:pPr lvl="1">
              <a:spcBef>
                <a:spcPts val="0"/>
              </a:spcBef>
            </a:pPr>
            <a:r>
              <a:rPr lang="en-US" sz="2400" dirty="0"/>
              <a:t>exceptional personal or professional circumstances, postponed at Provost’s discretion</a:t>
            </a:r>
          </a:p>
          <a:p>
            <a:pPr>
              <a:spcBef>
                <a:spcPts val="0"/>
              </a:spcBef>
            </a:pPr>
            <a:r>
              <a:rPr lang="en-US" sz="2400" dirty="0"/>
              <a:t>Early consideration is possible</a:t>
            </a:r>
          </a:p>
          <a:p>
            <a:pPr lvl="1">
              <a:spcBef>
                <a:spcPts val="0"/>
              </a:spcBef>
            </a:pPr>
            <a:r>
              <a:rPr lang="en-US" sz="2400" dirty="0"/>
              <a:t>After Third Year Review if appointed as Assistant Professor </a:t>
            </a:r>
          </a:p>
          <a:p>
            <a:pPr lvl="1">
              <a:spcBef>
                <a:spcPts val="0"/>
              </a:spcBef>
            </a:pPr>
            <a:r>
              <a:rPr lang="en-US" sz="2400" dirty="0"/>
              <a:t>After 1 appointment year if appointed as Associate Professor</a:t>
            </a:r>
          </a:p>
          <a:p>
            <a:pPr lvl="1">
              <a:spcBef>
                <a:spcPts val="0"/>
              </a:spcBef>
            </a:pPr>
            <a:r>
              <a:rPr lang="en-US" sz="2400" dirty="0"/>
              <a:t>If failed, cannot appeal and can be considered at normal time line</a:t>
            </a:r>
            <a:endParaRPr lang="en-CA" sz="2400" dirty="0"/>
          </a:p>
        </p:txBody>
      </p:sp>
      <p:sp>
        <p:nvSpPr>
          <p:cNvPr id="4" name="Rectangle 3">
            <a:extLst>
              <a:ext uri="{FF2B5EF4-FFF2-40B4-BE49-F238E27FC236}">
                <a16:creationId xmlns:a16="http://schemas.microsoft.com/office/drawing/2014/main" id="{0BCCCFC4-B6F1-4E58-A3BC-ED32013C9FF7}"/>
              </a:ext>
            </a:extLst>
          </p:cNvPr>
          <p:cNvSpPr/>
          <p:nvPr/>
        </p:nvSpPr>
        <p:spPr>
          <a:xfrm flipH="1">
            <a:off x="2927648" y="6097604"/>
            <a:ext cx="1923382" cy="369332"/>
          </a:xfrm>
          <a:prstGeom prst="rect">
            <a:avLst/>
          </a:prstGeom>
        </p:spPr>
        <p:txBody>
          <a:bodyPr wrap="square">
            <a:spAutoFit/>
          </a:bodyPr>
          <a:lstStyle/>
          <a:p>
            <a:r>
              <a:rPr lang="en-US" dirty="0">
                <a:latin typeface="Helvetica Neue Bold Condensed"/>
                <a:cs typeface="Helvetica Neue Bold Condensed"/>
              </a:rPr>
              <a:t>Article 20.03</a:t>
            </a:r>
            <a:endParaRPr lang="en-US" dirty="0"/>
          </a:p>
        </p:txBody>
      </p:sp>
    </p:spTree>
    <p:extLst>
      <p:ext uri="{BB962C8B-B14F-4D97-AF65-F5344CB8AC3E}">
        <p14:creationId xmlns:p14="http://schemas.microsoft.com/office/powerpoint/2010/main" val="391951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61" y="136705"/>
            <a:ext cx="3942647" cy="772015"/>
          </a:xfrm>
        </p:spPr>
        <p:txBody>
          <a:bodyPr/>
          <a:lstStyle/>
          <a:p>
            <a:r>
              <a:rPr lang="en-US" b="1" dirty="0">
                <a:solidFill>
                  <a:srgbClr val="002060"/>
                </a:solidFill>
              </a:rPr>
              <a:t>The Process</a:t>
            </a:r>
            <a:endParaRPr lang="en-CA" b="1" dirty="0">
              <a:solidFill>
                <a:srgbClr val="002060"/>
              </a:solidFill>
            </a:endParaRPr>
          </a:p>
        </p:txBody>
      </p:sp>
      <p:graphicFrame>
        <p:nvGraphicFramePr>
          <p:cNvPr id="7" name="Content Placeholder 6">
            <a:extLst>
              <a:ext uri="{FF2B5EF4-FFF2-40B4-BE49-F238E27FC236}">
                <a16:creationId xmlns:a16="http://schemas.microsoft.com/office/drawing/2014/main" id="{ED6F394D-F0ED-4371-B126-CC5E5391E27B}"/>
              </a:ext>
            </a:extLst>
          </p:cNvPr>
          <p:cNvGraphicFramePr>
            <a:graphicFrameLocks noGrp="1"/>
          </p:cNvGraphicFramePr>
          <p:nvPr>
            <p:ph idx="1"/>
            <p:extLst>
              <p:ext uri="{D42A27DB-BD31-4B8C-83A1-F6EECF244321}">
                <p14:modId xmlns:p14="http://schemas.microsoft.com/office/powerpoint/2010/main" val="4252480807"/>
              </p:ext>
            </p:extLst>
          </p:nvPr>
        </p:nvGraphicFramePr>
        <p:xfrm>
          <a:off x="4367808" y="0"/>
          <a:ext cx="7488832" cy="6721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4114356" y="6356351"/>
            <a:ext cx="3860800" cy="365125"/>
          </a:xfrm>
        </p:spPr>
        <p:txBody>
          <a:bodyPr/>
          <a:lstStyle/>
          <a:p>
            <a:r>
              <a:rPr lang="en-CA" dirty="0"/>
              <a:t>UOITFA</a:t>
            </a:r>
          </a:p>
        </p:txBody>
      </p:sp>
      <p:sp>
        <p:nvSpPr>
          <p:cNvPr id="5" name="Slide Number Placeholder 4"/>
          <p:cNvSpPr>
            <a:spLocks noGrp="1"/>
          </p:cNvSpPr>
          <p:nvPr>
            <p:ph type="sldNum" sz="quarter" idx="12"/>
          </p:nvPr>
        </p:nvSpPr>
        <p:spPr/>
        <p:txBody>
          <a:bodyPr/>
          <a:lstStyle/>
          <a:p>
            <a:fld id="{F6983FBC-6A0A-4FD1-BC8E-3AC1B13AD69E}" type="slidenum">
              <a:rPr lang="en-CA" smtClean="0"/>
              <a:t>6</a:t>
            </a:fld>
            <a:endParaRPr lang="en-CA"/>
          </a:p>
        </p:txBody>
      </p:sp>
    </p:spTree>
    <p:extLst>
      <p:ext uri="{BB962C8B-B14F-4D97-AF65-F5344CB8AC3E}">
        <p14:creationId xmlns:p14="http://schemas.microsoft.com/office/powerpoint/2010/main" val="3719906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2D32D-E25F-4A52-9250-7DBC707EF267}"/>
              </a:ext>
            </a:extLst>
          </p:cNvPr>
          <p:cNvSpPr>
            <a:spLocks noGrp="1"/>
          </p:cNvSpPr>
          <p:nvPr>
            <p:ph type="title"/>
          </p:nvPr>
        </p:nvSpPr>
        <p:spPr/>
        <p:txBody>
          <a:bodyPr/>
          <a:lstStyle/>
          <a:p>
            <a:r>
              <a:rPr lang="en-US" dirty="0"/>
              <a:t>Referees – who?</a:t>
            </a:r>
          </a:p>
        </p:txBody>
      </p:sp>
      <p:sp>
        <p:nvSpPr>
          <p:cNvPr id="3" name="Content Placeholder 2">
            <a:extLst>
              <a:ext uri="{FF2B5EF4-FFF2-40B4-BE49-F238E27FC236}">
                <a16:creationId xmlns:a16="http://schemas.microsoft.com/office/drawing/2014/main" id="{9318F6E4-B93A-42B5-9FD9-FEF9BDA1E4CD}"/>
              </a:ext>
            </a:extLst>
          </p:cNvPr>
          <p:cNvSpPr>
            <a:spLocks noGrp="1"/>
          </p:cNvSpPr>
          <p:nvPr>
            <p:ph idx="1"/>
          </p:nvPr>
        </p:nvSpPr>
        <p:spPr>
          <a:xfrm>
            <a:off x="609600" y="1600201"/>
            <a:ext cx="10094912" cy="4525963"/>
          </a:xfrm>
        </p:spPr>
        <p:txBody>
          <a:bodyPr>
            <a:normAutofit lnSpcReduction="10000"/>
          </a:bodyPr>
          <a:lstStyle/>
          <a:p>
            <a:pPr>
              <a:spcBef>
                <a:spcPts val="0"/>
              </a:spcBef>
            </a:pPr>
            <a:r>
              <a:rPr lang="en-US" sz="2600" dirty="0"/>
              <a:t>For </a:t>
            </a:r>
            <a:r>
              <a:rPr lang="en-US" sz="2600" b="1" dirty="0"/>
              <a:t>Research</a:t>
            </a:r>
            <a:r>
              <a:rPr lang="en-US" sz="2600" dirty="0"/>
              <a:t>, Dean and </a:t>
            </a:r>
            <a:r>
              <a:rPr lang="en-US" sz="2600" b="1" dirty="0"/>
              <a:t>YOU</a:t>
            </a:r>
            <a:r>
              <a:rPr lang="en-US" sz="2600" dirty="0"/>
              <a:t> each suggest 4 external Referees</a:t>
            </a:r>
          </a:p>
          <a:p>
            <a:pPr lvl="1">
              <a:spcBef>
                <a:spcPts val="0"/>
              </a:spcBef>
            </a:pPr>
            <a:r>
              <a:rPr lang="en-US" sz="2600" dirty="0"/>
              <a:t>knowledgeable in the candidate's field </a:t>
            </a:r>
          </a:p>
          <a:p>
            <a:pPr lvl="1">
              <a:spcBef>
                <a:spcPts val="0"/>
              </a:spcBef>
            </a:pPr>
            <a:r>
              <a:rPr lang="en-US" sz="2600" dirty="0"/>
              <a:t>normally be senior faculty at arm’s length</a:t>
            </a:r>
          </a:p>
          <a:p>
            <a:pPr lvl="1">
              <a:spcBef>
                <a:spcPts val="0"/>
              </a:spcBef>
            </a:pPr>
            <a:r>
              <a:rPr lang="en-US" sz="2600" dirty="0"/>
              <a:t>if any from the common list is unavailable, the Dean may have to ask additional referees following the same process</a:t>
            </a:r>
          </a:p>
          <a:p>
            <a:pPr lvl="1">
              <a:spcBef>
                <a:spcPts val="0"/>
              </a:spcBef>
            </a:pPr>
            <a:r>
              <a:rPr lang="en-US" sz="2600" dirty="0"/>
              <a:t>May 15: four are selected, two from each list</a:t>
            </a:r>
          </a:p>
          <a:p>
            <a:pPr>
              <a:spcBef>
                <a:spcPts val="0"/>
              </a:spcBef>
            </a:pPr>
            <a:r>
              <a:rPr lang="en-US" sz="2600" dirty="0"/>
              <a:t>For </a:t>
            </a:r>
            <a:r>
              <a:rPr lang="en-US" sz="2600" b="1" dirty="0"/>
              <a:t>Teaching</a:t>
            </a:r>
            <a:r>
              <a:rPr lang="en-US" sz="2600" dirty="0"/>
              <a:t>, Dean and </a:t>
            </a:r>
            <a:r>
              <a:rPr lang="en-US" sz="2600" b="1" dirty="0"/>
              <a:t>YOU</a:t>
            </a:r>
            <a:r>
              <a:rPr lang="en-US" sz="2600" dirty="0"/>
              <a:t> each suggest two referees</a:t>
            </a:r>
          </a:p>
          <a:p>
            <a:pPr lvl="1">
              <a:spcBef>
                <a:spcPts val="0"/>
              </a:spcBef>
            </a:pPr>
            <a:r>
              <a:rPr lang="en-US" sz="2600" dirty="0"/>
              <a:t>knowledgeable in the candidate's field  </a:t>
            </a:r>
          </a:p>
          <a:p>
            <a:pPr lvl="1">
              <a:spcBef>
                <a:spcPts val="0"/>
              </a:spcBef>
            </a:pPr>
            <a:r>
              <a:rPr lang="en-US" sz="2600" dirty="0"/>
              <a:t>normally senior faculty with no conflict of interest</a:t>
            </a:r>
          </a:p>
          <a:p>
            <a:pPr lvl="1">
              <a:spcBef>
                <a:spcPts val="0"/>
              </a:spcBef>
            </a:pPr>
            <a:r>
              <a:rPr lang="en-US" sz="2600" dirty="0"/>
              <a:t>if any from the common list is unavailable, the Dean may have to ask additional referees following the same process</a:t>
            </a:r>
          </a:p>
          <a:p>
            <a:pPr lvl="1">
              <a:spcBef>
                <a:spcPts val="0"/>
              </a:spcBef>
            </a:pPr>
            <a:r>
              <a:rPr lang="en-US" sz="2600" dirty="0"/>
              <a:t>May 15: two or three chosen</a:t>
            </a:r>
          </a:p>
          <a:p>
            <a:endParaRPr lang="en-US" sz="2600" dirty="0"/>
          </a:p>
        </p:txBody>
      </p:sp>
      <p:sp>
        <p:nvSpPr>
          <p:cNvPr id="5" name="Slide Number Placeholder 4">
            <a:extLst>
              <a:ext uri="{FF2B5EF4-FFF2-40B4-BE49-F238E27FC236}">
                <a16:creationId xmlns:a16="http://schemas.microsoft.com/office/drawing/2014/main" id="{20053971-3CAA-49E6-9A5B-811EDBD3C07E}"/>
              </a:ext>
            </a:extLst>
          </p:cNvPr>
          <p:cNvSpPr>
            <a:spLocks noGrp="1"/>
          </p:cNvSpPr>
          <p:nvPr>
            <p:ph type="sldNum" sz="quarter" idx="12"/>
          </p:nvPr>
        </p:nvSpPr>
        <p:spPr/>
        <p:txBody>
          <a:bodyPr/>
          <a:lstStyle/>
          <a:p>
            <a:fld id="{F6983FBC-6A0A-4FD1-BC8E-3AC1B13AD69E}" type="slidenum">
              <a:rPr lang="en-CA" smtClean="0">
                <a:solidFill>
                  <a:prstClr val="black">
                    <a:tint val="75000"/>
                  </a:prstClr>
                </a:solidFill>
              </a:rPr>
              <a:pPr/>
              <a:t>7</a:t>
            </a:fld>
            <a:endParaRPr lang="en-CA">
              <a:solidFill>
                <a:prstClr val="black">
                  <a:tint val="75000"/>
                </a:prstClr>
              </a:solidFill>
            </a:endParaRPr>
          </a:p>
        </p:txBody>
      </p:sp>
      <p:sp>
        <p:nvSpPr>
          <p:cNvPr id="6" name="Rectangle 5">
            <a:extLst>
              <a:ext uri="{FF2B5EF4-FFF2-40B4-BE49-F238E27FC236}">
                <a16:creationId xmlns:a16="http://schemas.microsoft.com/office/drawing/2014/main" id="{7B98FD9F-E707-48F4-9069-96AF7255D93E}"/>
              </a:ext>
            </a:extLst>
          </p:cNvPr>
          <p:cNvSpPr/>
          <p:nvPr/>
        </p:nvSpPr>
        <p:spPr>
          <a:xfrm>
            <a:off x="2783632" y="6156012"/>
            <a:ext cx="1467068" cy="369332"/>
          </a:xfrm>
          <a:prstGeom prst="rect">
            <a:avLst/>
          </a:prstGeom>
        </p:spPr>
        <p:txBody>
          <a:bodyPr wrap="none">
            <a:spAutoFit/>
          </a:bodyPr>
          <a:lstStyle/>
          <a:p>
            <a:r>
              <a:rPr lang="en-CA" dirty="0">
                <a:latin typeface="Helvetica Neue Bold Condensed"/>
                <a:cs typeface="Helvetica Neue Bold Condensed"/>
              </a:rPr>
              <a:t>Article 20.08</a:t>
            </a:r>
            <a:endParaRPr lang="en-US" dirty="0"/>
          </a:p>
        </p:txBody>
      </p:sp>
    </p:spTree>
    <p:extLst>
      <p:ext uri="{BB962C8B-B14F-4D97-AF65-F5344CB8AC3E}">
        <p14:creationId xmlns:p14="http://schemas.microsoft.com/office/powerpoint/2010/main" val="313344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Helvetica Neue Bold Condensed"/>
                <a:cs typeface="Helvetica Neue Bold Condensed"/>
              </a:rPr>
              <a:t>Faculty Review Committee (FRC) – who?</a:t>
            </a:r>
            <a:endParaRPr lang="en-CA" sz="3600" dirty="0">
              <a:latin typeface="Helvetica Neue Bold Condensed"/>
              <a:cs typeface="Helvetica Neue Bold Condensed"/>
            </a:endParaRPr>
          </a:p>
        </p:txBody>
      </p:sp>
      <p:sp>
        <p:nvSpPr>
          <p:cNvPr id="3" name="Content Placeholder 2"/>
          <p:cNvSpPr>
            <a:spLocks noGrp="1"/>
          </p:cNvSpPr>
          <p:nvPr>
            <p:ph idx="1"/>
          </p:nvPr>
        </p:nvSpPr>
        <p:spPr/>
        <p:txBody>
          <a:bodyPr>
            <a:normAutofit/>
          </a:bodyPr>
          <a:lstStyle/>
          <a:p>
            <a:pPr marL="358775" indent="-358775">
              <a:buNone/>
            </a:pPr>
            <a:r>
              <a:rPr lang="en-US" sz="2800" dirty="0"/>
              <a:t>Five tenured faculty members, each for a staggered 3 year term</a:t>
            </a:r>
          </a:p>
          <a:p>
            <a:r>
              <a:rPr lang="en-US" sz="2800" dirty="0"/>
              <a:t>4 elected by TTT members in Faculty, or related Faculty if appropriate </a:t>
            </a:r>
          </a:p>
          <a:p>
            <a:r>
              <a:rPr lang="en-US" sz="2800" dirty="0"/>
              <a:t>1 appointed by Dean </a:t>
            </a:r>
          </a:p>
          <a:p>
            <a:r>
              <a:rPr lang="en-US" sz="2800" dirty="0"/>
              <a:t>Chair elected by the committee, non-voting</a:t>
            </a:r>
          </a:p>
          <a:p>
            <a:r>
              <a:rPr lang="en-US" sz="2800" dirty="0"/>
              <a:t>No overlap between FRC and TPC</a:t>
            </a:r>
          </a:p>
          <a:p>
            <a:r>
              <a:rPr lang="en-US" sz="2800" dirty="0"/>
              <a:t>No conflict of interest</a:t>
            </a:r>
          </a:p>
          <a:p>
            <a:pPr marL="0" indent="0">
              <a:buNone/>
            </a:pPr>
            <a:r>
              <a:rPr lang="en-US" sz="2800" dirty="0"/>
              <a:t>Names submitted to YOU by Sept 15</a:t>
            </a:r>
          </a:p>
          <a:p>
            <a:r>
              <a:rPr lang="en-US" sz="2800" dirty="0"/>
              <a:t>You provide written objections within 10 Days to Dean (Article 20.13a)</a:t>
            </a:r>
          </a:p>
        </p:txBody>
      </p:sp>
      <p:sp>
        <p:nvSpPr>
          <p:cNvPr id="4" name="Rectangle 3">
            <a:extLst>
              <a:ext uri="{FF2B5EF4-FFF2-40B4-BE49-F238E27FC236}">
                <a16:creationId xmlns:a16="http://schemas.microsoft.com/office/drawing/2014/main" id="{16BF4465-4A71-4E05-B38E-3FC3506C17EA}"/>
              </a:ext>
            </a:extLst>
          </p:cNvPr>
          <p:cNvSpPr/>
          <p:nvPr/>
        </p:nvSpPr>
        <p:spPr>
          <a:xfrm>
            <a:off x="3143672" y="6124061"/>
            <a:ext cx="1467068" cy="369332"/>
          </a:xfrm>
          <a:prstGeom prst="rect">
            <a:avLst/>
          </a:prstGeom>
        </p:spPr>
        <p:txBody>
          <a:bodyPr wrap="none">
            <a:spAutoFit/>
          </a:bodyPr>
          <a:lstStyle/>
          <a:p>
            <a:r>
              <a:rPr lang="en-US" dirty="0">
                <a:latin typeface="Helvetica Neue Bold Condensed"/>
                <a:cs typeface="Helvetica Neue Bold Condensed"/>
              </a:rPr>
              <a:t>Article 20.04</a:t>
            </a:r>
            <a:endParaRPr lang="en-US" dirty="0"/>
          </a:p>
        </p:txBody>
      </p:sp>
    </p:spTree>
    <p:extLst>
      <p:ext uri="{BB962C8B-B14F-4D97-AF65-F5344CB8AC3E}">
        <p14:creationId xmlns:p14="http://schemas.microsoft.com/office/powerpoint/2010/main" val="194923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Helvetica Neue Bold Condensed"/>
                <a:cs typeface="Helvetica Neue Bold Condensed"/>
              </a:rPr>
              <a:t>Tenure and Promotion Committee (</a:t>
            </a:r>
            <a:r>
              <a:rPr lang="en-US" sz="3200" dirty="0"/>
              <a:t>TPC) – who?</a:t>
            </a:r>
            <a:endParaRPr lang="en-CA" sz="3200" dirty="0">
              <a:latin typeface="Helvetica Neue Bold Condensed"/>
              <a:cs typeface="Helvetica Neue Bold Condensed"/>
            </a:endParaRPr>
          </a:p>
        </p:txBody>
      </p:sp>
      <p:sp>
        <p:nvSpPr>
          <p:cNvPr id="3" name="Content Placeholder 2"/>
          <p:cNvSpPr>
            <a:spLocks noGrp="1"/>
          </p:cNvSpPr>
          <p:nvPr>
            <p:ph idx="1"/>
          </p:nvPr>
        </p:nvSpPr>
        <p:spPr/>
        <p:txBody>
          <a:bodyPr>
            <a:normAutofit/>
          </a:bodyPr>
          <a:lstStyle/>
          <a:p>
            <a:r>
              <a:rPr lang="en-US" sz="2400" dirty="0"/>
              <a:t>14 tenured faculty plus the Provost, each for a staggered 3 year term</a:t>
            </a:r>
          </a:p>
          <a:p>
            <a:pPr lvl="1"/>
            <a:r>
              <a:rPr lang="en-US" sz="2400" dirty="0"/>
              <a:t>10 are elected, 1 from each Faculty with highest vote + 3 with the next highest vote: voted by all TTT</a:t>
            </a:r>
          </a:p>
          <a:p>
            <a:pPr lvl="1"/>
            <a:r>
              <a:rPr lang="en-US" sz="2400" dirty="0"/>
              <a:t>3 (+ 1 alternate) appointed by Provost</a:t>
            </a:r>
          </a:p>
          <a:p>
            <a:pPr lvl="1"/>
            <a:r>
              <a:rPr lang="en-US" sz="2400" dirty="0"/>
              <a:t>Provost or designate is non-voting Chair</a:t>
            </a:r>
          </a:p>
          <a:p>
            <a:pPr lvl="1"/>
            <a:r>
              <a:rPr lang="en-US" sz="2400" dirty="0"/>
              <a:t>Conflict of interest – 20.05 c)</a:t>
            </a:r>
          </a:p>
          <a:p>
            <a:pPr lvl="1"/>
            <a:r>
              <a:rPr lang="en-US" sz="2400" dirty="0"/>
              <a:t>7 members to review each file: minimum 4 elected</a:t>
            </a:r>
          </a:p>
          <a:p>
            <a:pPr marL="0" indent="0">
              <a:buNone/>
            </a:pPr>
            <a:r>
              <a:rPr lang="en-US" sz="2400" dirty="0"/>
              <a:t>Names submitted to YOU by December 1</a:t>
            </a:r>
          </a:p>
          <a:p>
            <a:r>
              <a:rPr lang="en-US" sz="2400" dirty="0"/>
              <a:t>You provide written objections within 10 Days to Provost (Article 20.13b)</a:t>
            </a:r>
          </a:p>
          <a:p>
            <a:endParaRPr lang="en-CA" sz="2400" dirty="0"/>
          </a:p>
        </p:txBody>
      </p:sp>
      <p:sp>
        <p:nvSpPr>
          <p:cNvPr id="4" name="Rectangle 3">
            <a:extLst>
              <a:ext uri="{FF2B5EF4-FFF2-40B4-BE49-F238E27FC236}">
                <a16:creationId xmlns:a16="http://schemas.microsoft.com/office/drawing/2014/main" id="{B1BF6955-860C-4A89-A39C-2BB1D28CD8BE}"/>
              </a:ext>
            </a:extLst>
          </p:cNvPr>
          <p:cNvSpPr/>
          <p:nvPr/>
        </p:nvSpPr>
        <p:spPr>
          <a:xfrm>
            <a:off x="2927648" y="6124061"/>
            <a:ext cx="1467068" cy="369332"/>
          </a:xfrm>
          <a:prstGeom prst="rect">
            <a:avLst/>
          </a:prstGeom>
        </p:spPr>
        <p:txBody>
          <a:bodyPr wrap="none">
            <a:spAutoFit/>
          </a:bodyPr>
          <a:lstStyle/>
          <a:p>
            <a:r>
              <a:rPr lang="en-US" dirty="0">
                <a:latin typeface="Helvetica Neue Bold Condensed"/>
                <a:cs typeface="Helvetica Neue Bold Condensed"/>
              </a:rPr>
              <a:t>Article 20.05</a:t>
            </a:r>
            <a:endParaRPr lang="en-US" dirty="0"/>
          </a:p>
        </p:txBody>
      </p:sp>
    </p:spTree>
    <p:extLst>
      <p:ext uri="{BB962C8B-B14F-4D97-AF65-F5344CB8AC3E}">
        <p14:creationId xmlns:p14="http://schemas.microsoft.com/office/powerpoint/2010/main" val="148539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ee214963-4af3-4bbf-bf51-6fcebf9e324a"/>
  <p:tag name="TPVERSION" val="8"/>
  <p:tag name="TPFULLVERSION" val="8.7.2.14"/>
  <p:tag name="PPTVERSION" val="16"/>
  <p:tag name="TPOS" val="2"/>
  <p:tag name="TPLASTSAVEVERSION" val="6.4 PC"/>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2020 TF Promotion to Senior Teaching Professor spare</Template>
  <TotalTime>8848</TotalTime>
  <Words>4245</Words>
  <Application>Microsoft Office PowerPoint</Application>
  <PresentationFormat>Widescreen</PresentationFormat>
  <Paragraphs>543</Paragraphs>
  <Slides>38</Slides>
  <Notes>33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38</vt:i4>
      </vt:variant>
    </vt:vector>
  </HeadingPairs>
  <TitlesOfParts>
    <vt:vector size="43" baseType="lpstr">
      <vt:lpstr>Arial</vt:lpstr>
      <vt:lpstr>Calibri</vt:lpstr>
      <vt:lpstr>Helvetica Neue Bold Condensed</vt:lpstr>
      <vt:lpstr>1_Office Theme</vt:lpstr>
      <vt:lpstr>Office Theme</vt:lpstr>
      <vt:lpstr>Tenure and Promotion Process</vt:lpstr>
      <vt:lpstr>Tenured and Tenure-Track Faculty (TTTF)</vt:lpstr>
      <vt:lpstr>Article 20 Tenure</vt:lpstr>
      <vt:lpstr>Criteria for the Award of Tenure</vt:lpstr>
      <vt:lpstr>Timing of the Tenure Review Process</vt:lpstr>
      <vt:lpstr>The Process</vt:lpstr>
      <vt:lpstr>Referees – who?</vt:lpstr>
      <vt:lpstr>Faculty Review Committee (FRC) – who?</vt:lpstr>
      <vt:lpstr>Tenure and Promotion Committee (TPC) – who?</vt:lpstr>
      <vt:lpstr>Procedures for both FRC and TPC</vt:lpstr>
      <vt:lpstr>Referees – what?</vt:lpstr>
      <vt:lpstr>Referees for Teaching (cont’d)</vt:lpstr>
      <vt:lpstr>The Recommendation process</vt:lpstr>
      <vt:lpstr>The Recommendation process</vt:lpstr>
      <vt:lpstr>Official Files </vt:lpstr>
      <vt:lpstr>Official Files – what is included? </vt:lpstr>
      <vt:lpstr>Proposed negative decision to deny tenure</vt:lpstr>
      <vt:lpstr>Denial of Tenure or Extended Process</vt:lpstr>
      <vt:lpstr>YOUR Documentation </vt:lpstr>
      <vt:lpstr>Documentation Provided by YOU</vt:lpstr>
      <vt:lpstr>Documentation Provided by YOU</vt:lpstr>
      <vt:lpstr>Some things to think about</vt:lpstr>
      <vt:lpstr>CV Development</vt:lpstr>
      <vt:lpstr>CV Development</vt:lpstr>
      <vt:lpstr>Research Statement</vt:lpstr>
      <vt:lpstr>Research Statement</vt:lpstr>
      <vt:lpstr>Teaching Statement</vt:lpstr>
      <vt:lpstr>Your Teaching Statement</vt:lpstr>
      <vt:lpstr>Your Service Statement</vt:lpstr>
      <vt:lpstr>UOITFA Support</vt:lpstr>
      <vt:lpstr>In the meantime …</vt:lpstr>
      <vt:lpstr>In the Event of a Negative Decision</vt:lpstr>
      <vt:lpstr>Tenure and Promotion Appeal Committee (TPAC) - who?</vt:lpstr>
      <vt:lpstr>Appeals Against Denial of Tenure</vt:lpstr>
      <vt:lpstr>Tenure and Promotion Appeal Committee (TPAC) - what?</vt:lpstr>
      <vt:lpstr>Possible decisions of TPAC</vt:lpstr>
      <vt:lpstr>Grievance of Appeal Decision</vt:lpstr>
      <vt:lpstr>Denial of Tenure or Extended Process</vt:lpstr>
    </vt:vector>
  </TitlesOfParts>
  <Company>UOIT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Tenure</dc:title>
  <dc:creator>Marnie Ham</dc:creator>
  <cp:lastModifiedBy>Mikael Eklund</cp:lastModifiedBy>
  <cp:revision>143</cp:revision>
  <cp:lastPrinted>2016-05-10T16:43:39Z</cp:lastPrinted>
  <dcterms:created xsi:type="dcterms:W3CDTF">2012-02-06T01:21:41Z</dcterms:created>
  <dcterms:modified xsi:type="dcterms:W3CDTF">2024-05-22T13:53:04Z</dcterms:modified>
</cp:coreProperties>
</file>